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58" r:id="rId3"/>
    <p:sldId id="274" r:id="rId4"/>
    <p:sldId id="260" r:id="rId5"/>
    <p:sldId id="272" r:id="rId6"/>
    <p:sldId id="273" r:id="rId7"/>
    <p:sldId id="263" r:id="rId8"/>
    <p:sldId id="265" r:id="rId9"/>
    <p:sldId id="266" r:id="rId10"/>
    <p:sldId id="267" r:id="rId11"/>
    <p:sldId id="268" r:id="rId12"/>
    <p:sldId id="270" r:id="rId13"/>
    <p:sldId id="275" r:id="rId14"/>
    <p:sldId id="276" r:id="rId15"/>
    <p:sldId id="277" r:id="rId16"/>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69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767E2E-37AA-46DD-8C81-0B0BE3417AFA}" type="datetimeFigureOut">
              <a:rPr lang="id-ID" smtClean="0"/>
              <a:pPr/>
              <a:t>31/10/2013</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2A2983-FB2E-4461-B640-533F3509BE17}" type="slidenum">
              <a:rPr lang="id-ID" smtClean="0"/>
              <a:pPr/>
              <a:t>‹#›</a:t>
            </a:fld>
            <a:endParaRPr lang="id-ID"/>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dirty="0"/>
          </a:p>
        </p:txBody>
      </p:sp>
      <p:sp>
        <p:nvSpPr>
          <p:cNvPr id="4" name="Slide Number Placeholder 3"/>
          <p:cNvSpPr>
            <a:spLocks noGrp="1"/>
          </p:cNvSpPr>
          <p:nvPr>
            <p:ph type="sldNum" sz="quarter" idx="10"/>
          </p:nvPr>
        </p:nvSpPr>
        <p:spPr/>
        <p:txBody>
          <a:bodyPr/>
          <a:lstStyle/>
          <a:p>
            <a:fld id="{AE2A2983-FB2E-4461-B640-533F3509BE17}" type="slidenum">
              <a:rPr lang="id-ID" smtClean="0"/>
              <a:pPr/>
              <a:t>10</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442DC732-E064-4EDE-9472-A529FAB1E386}" type="datetimeFigureOut">
              <a:rPr lang="id-ID" smtClean="0"/>
              <a:pPr/>
              <a:t>31/10/2013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C72C3B2-255B-44CF-A03E-31E51895363F}"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442DC732-E064-4EDE-9472-A529FAB1E386}" type="datetimeFigureOut">
              <a:rPr lang="id-ID" smtClean="0"/>
              <a:pPr/>
              <a:t>31/10/2013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C72C3B2-255B-44CF-A03E-31E51895363F}"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442DC732-E064-4EDE-9472-A529FAB1E386}" type="datetimeFigureOut">
              <a:rPr lang="id-ID" smtClean="0"/>
              <a:pPr/>
              <a:t>31/10/2013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C72C3B2-255B-44CF-A03E-31E51895363F}"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442DC732-E064-4EDE-9472-A529FAB1E386}" type="datetimeFigureOut">
              <a:rPr lang="id-ID" smtClean="0"/>
              <a:pPr/>
              <a:t>31/10/2013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C72C3B2-255B-44CF-A03E-31E51895363F}"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2DC732-E064-4EDE-9472-A529FAB1E386}" type="datetimeFigureOut">
              <a:rPr lang="id-ID" smtClean="0"/>
              <a:pPr/>
              <a:t>31/10/2013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C72C3B2-255B-44CF-A03E-31E51895363F}"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442DC732-E064-4EDE-9472-A529FAB1E386}" type="datetimeFigureOut">
              <a:rPr lang="id-ID" smtClean="0"/>
              <a:pPr/>
              <a:t>31/10/2013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AC72C3B2-255B-44CF-A03E-31E51895363F}"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442DC732-E064-4EDE-9472-A529FAB1E386}" type="datetimeFigureOut">
              <a:rPr lang="id-ID" smtClean="0"/>
              <a:pPr/>
              <a:t>31/10/2013</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AC72C3B2-255B-44CF-A03E-31E51895363F}"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442DC732-E064-4EDE-9472-A529FAB1E386}" type="datetimeFigureOut">
              <a:rPr lang="id-ID" smtClean="0"/>
              <a:pPr/>
              <a:t>31/10/2013</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AC72C3B2-255B-44CF-A03E-31E51895363F}"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2DC732-E064-4EDE-9472-A529FAB1E386}" type="datetimeFigureOut">
              <a:rPr lang="id-ID" smtClean="0"/>
              <a:pPr/>
              <a:t>31/10/2013</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AC72C3B2-255B-44CF-A03E-31E51895363F}"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2DC732-E064-4EDE-9472-A529FAB1E386}" type="datetimeFigureOut">
              <a:rPr lang="id-ID" smtClean="0"/>
              <a:pPr/>
              <a:t>31/10/2013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AC72C3B2-255B-44CF-A03E-31E51895363F}"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2DC732-E064-4EDE-9472-A529FAB1E386}" type="datetimeFigureOut">
              <a:rPr lang="id-ID" smtClean="0"/>
              <a:pPr/>
              <a:t>31/10/2013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AC72C3B2-255B-44CF-A03E-31E51895363F}"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2DC732-E064-4EDE-9472-A529FAB1E386}" type="datetimeFigureOut">
              <a:rPr lang="id-ID" smtClean="0"/>
              <a:pPr/>
              <a:t>31/10/2013</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72C3B2-255B-44CF-A03E-31E51895363F}"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hyperlink" Target="http://www.bnpb.go.id/" TargetMode="External"/><Relationship Id="rId7" Type="http://schemas.openxmlformats.org/officeDocument/2006/relationships/image" Target="../media/image10.jpeg"/><Relationship Id="rId2" Type="http://schemas.openxmlformats.org/officeDocument/2006/relationships/hyperlink" Target="mailto:contact@bnpb.go.id" TargetMode="External"/><Relationship Id="rId1" Type="http://schemas.openxmlformats.org/officeDocument/2006/relationships/slideLayout" Target="../slideLayouts/slideLayout2.xml"/><Relationship Id="rId6" Type="http://schemas.openxmlformats.org/officeDocument/2006/relationships/image" Target="../media/image9.jpeg"/><Relationship Id="rId11" Type="http://schemas.openxmlformats.org/officeDocument/2006/relationships/image" Target="../media/image1.png"/><Relationship Id="rId5" Type="http://schemas.openxmlformats.org/officeDocument/2006/relationships/image" Target="../media/image8.jpe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8"/>
          <p:cNvGrpSpPr/>
          <p:nvPr/>
        </p:nvGrpSpPr>
        <p:grpSpPr>
          <a:xfrm>
            <a:off x="-32" y="-24"/>
            <a:ext cx="9144000" cy="1285884"/>
            <a:chOff x="0" y="6429396"/>
            <a:chExt cx="9144000" cy="455096"/>
          </a:xfrm>
        </p:grpSpPr>
        <p:sp>
          <p:nvSpPr>
            <p:cNvPr id="22" name="Rectangle 21"/>
            <p:cNvSpPr/>
            <p:nvPr/>
          </p:nvSpPr>
          <p:spPr>
            <a:xfrm>
              <a:off x="0" y="6429396"/>
              <a:ext cx="9144000" cy="45509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3" name="Rectangle 22"/>
            <p:cNvSpPr/>
            <p:nvPr/>
          </p:nvSpPr>
          <p:spPr>
            <a:xfrm>
              <a:off x="5153060" y="6429396"/>
              <a:ext cx="1633518" cy="45509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4" name="Rectangle 23"/>
            <p:cNvSpPr/>
            <p:nvPr/>
          </p:nvSpPr>
          <p:spPr>
            <a:xfrm>
              <a:off x="6787520" y="6429396"/>
              <a:ext cx="1633518" cy="45509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sp>
        <p:nvSpPr>
          <p:cNvPr id="3" name="Subtitle 2"/>
          <p:cNvSpPr>
            <a:spLocks noGrp="1"/>
          </p:cNvSpPr>
          <p:nvPr>
            <p:ph type="subTitle" idx="1"/>
          </p:nvPr>
        </p:nvSpPr>
        <p:spPr>
          <a:xfrm>
            <a:off x="380114" y="2056688"/>
            <a:ext cx="5500726" cy="4071966"/>
          </a:xfrm>
        </p:spPr>
        <p:txBody>
          <a:bodyPr anchor="ctr">
            <a:normAutofit/>
          </a:bodyPr>
          <a:lstStyle/>
          <a:p>
            <a:r>
              <a:rPr lang="id-ID" sz="2000" b="1" dirty="0" smtClean="0">
                <a:solidFill>
                  <a:schemeClr val="tx1"/>
                </a:solidFill>
              </a:rPr>
              <a:t>KEBIJAKAN DAN RENCANA KERJA</a:t>
            </a:r>
          </a:p>
          <a:p>
            <a:r>
              <a:rPr lang="id-ID" sz="2000" b="1" dirty="0" smtClean="0">
                <a:solidFill>
                  <a:schemeClr val="tx1"/>
                </a:solidFill>
              </a:rPr>
              <a:t>BADAN NASIONAL PENANGGULANGAN BENCANA</a:t>
            </a:r>
          </a:p>
          <a:p>
            <a:r>
              <a:rPr lang="id-ID" sz="2000" b="1" dirty="0" smtClean="0">
                <a:solidFill>
                  <a:schemeClr val="tx1"/>
                </a:solidFill>
              </a:rPr>
              <a:t>TAHUN 2014</a:t>
            </a:r>
          </a:p>
          <a:p>
            <a:endParaRPr lang="id-ID" sz="2000" b="1" dirty="0" smtClean="0">
              <a:solidFill>
                <a:schemeClr val="tx1"/>
              </a:solidFill>
            </a:endParaRPr>
          </a:p>
          <a:p>
            <a:endParaRPr lang="id-ID" sz="2000" b="1" dirty="0">
              <a:solidFill>
                <a:schemeClr val="tx1"/>
              </a:solidFill>
            </a:endParaRPr>
          </a:p>
          <a:p>
            <a:endParaRPr lang="id-ID" sz="2000" b="1" dirty="0">
              <a:solidFill>
                <a:schemeClr val="tx1"/>
              </a:solidFill>
            </a:endParaRPr>
          </a:p>
          <a:p>
            <a:endParaRPr lang="id-ID" sz="2000" b="1" dirty="0" smtClean="0">
              <a:solidFill>
                <a:schemeClr val="tx1"/>
              </a:solidFill>
            </a:endParaRPr>
          </a:p>
          <a:p>
            <a:r>
              <a:rPr lang="id-ID" sz="2000" b="1" dirty="0" smtClean="0">
                <a:solidFill>
                  <a:schemeClr val="tx1"/>
                </a:solidFill>
              </a:rPr>
              <a:t>Semarang, </a:t>
            </a:r>
            <a:r>
              <a:rPr lang="id-ID" sz="2000" b="1" dirty="0" smtClean="0">
                <a:solidFill>
                  <a:schemeClr val="tx1"/>
                </a:solidFill>
              </a:rPr>
              <a:t>31 </a:t>
            </a:r>
            <a:r>
              <a:rPr lang="id-ID" sz="2000" b="1" dirty="0" smtClean="0">
                <a:solidFill>
                  <a:schemeClr val="tx1"/>
                </a:solidFill>
              </a:rPr>
              <a:t>Oktober 2013 </a:t>
            </a:r>
          </a:p>
          <a:p>
            <a:endParaRPr lang="id-ID" sz="2000" b="1" dirty="0">
              <a:solidFill>
                <a:schemeClr val="tx1"/>
              </a:solidFill>
            </a:endParaRPr>
          </a:p>
        </p:txBody>
      </p:sp>
      <p:grpSp>
        <p:nvGrpSpPr>
          <p:cNvPr id="4" name="Group 8"/>
          <p:cNvGrpSpPr/>
          <p:nvPr/>
        </p:nvGrpSpPr>
        <p:grpSpPr>
          <a:xfrm>
            <a:off x="0" y="6429396"/>
            <a:ext cx="9144000" cy="455096"/>
            <a:chOff x="0" y="6429396"/>
            <a:chExt cx="9144000" cy="455096"/>
          </a:xfrm>
        </p:grpSpPr>
        <p:sp>
          <p:nvSpPr>
            <p:cNvPr id="6" name="Rectangle 5"/>
            <p:cNvSpPr/>
            <p:nvPr/>
          </p:nvSpPr>
          <p:spPr>
            <a:xfrm>
              <a:off x="0" y="6429396"/>
              <a:ext cx="9144000" cy="45509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Rectangle 6"/>
            <p:cNvSpPr/>
            <p:nvPr/>
          </p:nvSpPr>
          <p:spPr>
            <a:xfrm>
              <a:off x="5153060" y="6429396"/>
              <a:ext cx="1633518" cy="45509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 name="Rectangle 7"/>
            <p:cNvSpPr/>
            <p:nvPr/>
          </p:nvSpPr>
          <p:spPr>
            <a:xfrm>
              <a:off x="6787520" y="6429396"/>
              <a:ext cx="1633518" cy="45509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sp>
        <p:nvSpPr>
          <p:cNvPr id="14" name="Slide Number Placeholder 13"/>
          <p:cNvSpPr>
            <a:spLocks noGrp="1"/>
          </p:cNvSpPr>
          <p:nvPr>
            <p:ph type="sldNum" sz="quarter" idx="12"/>
          </p:nvPr>
        </p:nvSpPr>
        <p:spPr>
          <a:xfrm>
            <a:off x="6912960" y="6476270"/>
            <a:ext cx="2133600" cy="365125"/>
          </a:xfrm>
        </p:spPr>
        <p:txBody>
          <a:bodyPr/>
          <a:lstStyle/>
          <a:p>
            <a:fld id="{C320A44A-5EE6-47F3-8198-FB74E80FEC51}" type="slidenum">
              <a:rPr lang="id-ID" smtClean="0">
                <a:solidFill>
                  <a:schemeClr val="tx1"/>
                </a:solidFill>
              </a:rPr>
              <a:pPr/>
              <a:t>1</a:t>
            </a:fld>
            <a:endParaRPr lang="id-ID" dirty="0">
              <a:solidFill>
                <a:schemeClr val="tx1"/>
              </a:solidFill>
            </a:endParaRPr>
          </a:p>
        </p:txBody>
      </p:sp>
      <p:pic>
        <p:nvPicPr>
          <p:cNvPr id="16" name="Picture 2" descr="E:\GUDANG\Logo BNPB_new copy.png"/>
          <p:cNvPicPr>
            <a:picLocks noChangeAspect="1" noChangeArrowheads="1"/>
          </p:cNvPicPr>
          <p:nvPr/>
        </p:nvPicPr>
        <p:blipFill>
          <a:blip r:embed="rId2" cstate="print"/>
          <a:srcRect/>
          <a:stretch>
            <a:fillRect/>
          </a:stretch>
        </p:blipFill>
        <p:spPr bwMode="auto">
          <a:xfrm>
            <a:off x="197232" y="139824"/>
            <a:ext cx="1000132" cy="998963"/>
          </a:xfrm>
          <a:prstGeom prst="rect">
            <a:avLst/>
          </a:prstGeom>
          <a:ln>
            <a:noFill/>
          </a:ln>
          <a:effectLst>
            <a:outerShdw blurRad="190500" algn="tl" rotWithShape="0">
              <a:srgbClr val="000000">
                <a:alpha val="70000"/>
              </a:srgbClr>
            </a:outerShdw>
          </a:effectLst>
          <a:extLst>
            <a:ext uri="{909E8E84-426E-40DD-AFC4-6F175D3DCCD1}"/>
          </a:extLst>
        </p:spPr>
      </p:pic>
      <p:sp>
        <p:nvSpPr>
          <p:cNvPr id="17" name="Title 1"/>
          <p:cNvSpPr txBox="1">
            <a:spLocks/>
          </p:cNvSpPr>
          <p:nvPr/>
        </p:nvSpPr>
        <p:spPr>
          <a:xfrm>
            <a:off x="1223832" y="383634"/>
            <a:ext cx="6160718" cy="500066"/>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id-ID" sz="1400" b="1" i="0" u="none" strike="noStrike" kern="1200" cap="none" spc="0" normalizeH="0" baseline="0" noProof="0" dirty="0" smtClean="0">
                <a:ln>
                  <a:noFill/>
                </a:ln>
                <a:solidFill>
                  <a:schemeClr val="tx1"/>
                </a:solidFill>
                <a:effectLst/>
                <a:uLnTx/>
                <a:uFillTx/>
                <a:latin typeface="+mj-lt"/>
                <a:ea typeface="+mj-ea"/>
                <a:cs typeface="+mj-cs"/>
              </a:rPr>
              <a:t>BADAN</a:t>
            </a:r>
            <a:r>
              <a:rPr kumimoji="0" lang="id-ID" sz="1400" b="1" i="0" u="none" strike="noStrike" kern="1200" cap="none" spc="0" normalizeH="0" noProof="0" dirty="0" smtClean="0">
                <a:ln>
                  <a:noFill/>
                </a:ln>
                <a:solidFill>
                  <a:schemeClr val="tx1"/>
                </a:solidFill>
                <a:effectLst/>
                <a:uLnTx/>
                <a:uFillTx/>
                <a:latin typeface="+mj-lt"/>
                <a:ea typeface="+mj-ea"/>
                <a:cs typeface="+mj-cs"/>
              </a:rPr>
              <a:t> NASIONAL PENANGGULANGAN BENCANA</a:t>
            </a:r>
            <a:endParaRPr kumimoji="0" lang="id-ID" sz="1400" b="1" i="0" u="none" strike="noStrike" kern="1200" cap="none" spc="0" normalizeH="0" baseline="0" noProof="0" dirty="0" smtClean="0">
              <a:ln>
                <a:noFill/>
              </a:ln>
              <a:solidFill>
                <a:schemeClr val="tx1"/>
              </a:solidFill>
              <a:effectLst/>
              <a:uLnTx/>
              <a:uFillTx/>
              <a:latin typeface="+mj-lt"/>
              <a:ea typeface="+mj-ea"/>
              <a:cs typeface="+mj-cs"/>
            </a:endParaRPr>
          </a:p>
        </p:txBody>
      </p:sp>
      <p:pic>
        <p:nvPicPr>
          <p:cNvPr id="18" name="Picture 3" descr="C:\Users\dell\Desktop\images2.jpg"/>
          <p:cNvPicPr>
            <a:picLocks noChangeAspect="1" noChangeArrowheads="1"/>
          </p:cNvPicPr>
          <p:nvPr/>
        </p:nvPicPr>
        <p:blipFill rotWithShape="1">
          <a:blip r:embed="rId3">
            <a:extLst>
              <a:ext uri="{28A0092B-C50C-407E-A947-70E740481C1C}">
                <a14:useLocalDpi xmlns:a14="http://schemas.microsoft.com/office/drawing/2010/main" xmlns="" val="0"/>
              </a:ext>
            </a:extLst>
          </a:blip>
          <a:srcRect b="14815"/>
          <a:stretch/>
        </p:blipFill>
        <p:spPr bwMode="auto">
          <a:xfrm>
            <a:off x="6236740" y="4693658"/>
            <a:ext cx="2565092" cy="1690768"/>
          </a:xfrm>
          <a:prstGeom prst="rect">
            <a:avLst/>
          </a:prstGeom>
          <a:noFill/>
          <a:effectLst>
            <a:outerShdw blurRad="139700" dist="50800" dir="5400000" algn="ctr" rotWithShape="0">
              <a:srgbClr val="000000">
                <a:alpha val="60000"/>
              </a:srgbClr>
            </a:outerShdw>
          </a:effectLst>
          <a:extLst>
            <a:ext uri="{909E8E84-426E-40DD-AFC4-6F175D3DCCD1}">
              <a14:hiddenFill xmlns:a14="http://schemas.microsoft.com/office/drawing/2010/main" xmlns="">
                <a:solidFill>
                  <a:srgbClr val="FFFFFF"/>
                </a:solidFill>
              </a14:hiddenFill>
            </a:ext>
          </a:extLst>
        </p:spPr>
      </p:pic>
      <p:pic>
        <p:nvPicPr>
          <p:cNvPr id="19" name="Picture 4" descr="C:\Users\dell\Desktop\1.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6232796" y="2976019"/>
            <a:ext cx="2567727" cy="1683740"/>
          </a:xfrm>
          <a:prstGeom prst="rect">
            <a:avLst/>
          </a:prstGeom>
          <a:noFill/>
          <a:effectLst>
            <a:outerShdw blurRad="139700" dist="50800" dir="5400000" algn="ctr" rotWithShape="0">
              <a:srgbClr val="000000">
                <a:alpha val="60000"/>
              </a:srgbClr>
            </a:outerShdw>
          </a:effectLst>
          <a:extLst>
            <a:ext uri="{909E8E84-426E-40DD-AFC4-6F175D3DCCD1}">
              <a14:hiddenFill xmlns:a14="http://schemas.microsoft.com/office/drawing/2010/main" xmlns="">
                <a:solidFill>
                  <a:srgbClr val="FFFFFF"/>
                </a:solidFill>
              </a14:hiddenFill>
            </a:ext>
          </a:extLst>
        </p:spPr>
      </p:pic>
      <p:pic>
        <p:nvPicPr>
          <p:cNvPr id="20" name="Picture 19" descr="Andri.jpg"/>
          <p:cNvPicPr>
            <a:picLocks noChangeAspect="1"/>
          </p:cNvPicPr>
          <p:nvPr/>
        </p:nvPicPr>
        <p:blipFill>
          <a:blip r:embed="rId5"/>
          <a:stretch>
            <a:fillRect/>
          </a:stretch>
        </p:blipFill>
        <p:spPr>
          <a:xfrm>
            <a:off x="6241738" y="1302646"/>
            <a:ext cx="2571768" cy="16765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9728"/>
            <a:ext cx="8229600" cy="582594"/>
          </a:xfrm>
        </p:spPr>
        <p:txBody>
          <a:bodyPr>
            <a:normAutofit/>
          </a:bodyPr>
          <a:lstStyle/>
          <a:p>
            <a:r>
              <a:rPr lang="id-ID" sz="3200" b="1" dirty="0" smtClean="0"/>
              <a:t>V. Program dan Anggaran BNPB Tahun 2014</a:t>
            </a:r>
            <a:endParaRPr lang="id-ID" sz="3200" b="1" dirty="0"/>
          </a:p>
        </p:txBody>
      </p:sp>
      <p:grpSp>
        <p:nvGrpSpPr>
          <p:cNvPr id="4" name="Group 3"/>
          <p:cNvGrpSpPr/>
          <p:nvPr/>
        </p:nvGrpSpPr>
        <p:grpSpPr>
          <a:xfrm>
            <a:off x="0" y="6429396"/>
            <a:ext cx="9144000" cy="455096"/>
            <a:chOff x="0" y="6429396"/>
            <a:chExt cx="9144000" cy="455096"/>
          </a:xfrm>
        </p:grpSpPr>
        <p:sp>
          <p:nvSpPr>
            <p:cNvPr id="5" name="Rectangle 4"/>
            <p:cNvSpPr/>
            <p:nvPr/>
          </p:nvSpPr>
          <p:spPr>
            <a:xfrm>
              <a:off x="0" y="6429396"/>
              <a:ext cx="9144000" cy="45509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Rectangle 5"/>
            <p:cNvSpPr/>
            <p:nvPr/>
          </p:nvSpPr>
          <p:spPr>
            <a:xfrm>
              <a:off x="5153060" y="6429396"/>
              <a:ext cx="1633518" cy="45509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Rectangle 6"/>
            <p:cNvSpPr/>
            <p:nvPr/>
          </p:nvSpPr>
          <p:spPr>
            <a:xfrm>
              <a:off x="6787520" y="6429396"/>
              <a:ext cx="1633518" cy="45509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sp>
        <p:nvSpPr>
          <p:cNvPr id="8" name="Slide Number Placeholder 7"/>
          <p:cNvSpPr>
            <a:spLocks noGrp="1"/>
          </p:cNvSpPr>
          <p:nvPr>
            <p:ph type="sldNum" sz="quarter" idx="12"/>
          </p:nvPr>
        </p:nvSpPr>
        <p:spPr>
          <a:xfrm>
            <a:off x="6897970" y="6462919"/>
            <a:ext cx="2133600" cy="365125"/>
          </a:xfrm>
        </p:spPr>
        <p:txBody>
          <a:bodyPr/>
          <a:lstStyle/>
          <a:p>
            <a:fld id="{C320A44A-5EE6-47F3-8198-FB74E80FEC51}" type="slidenum">
              <a:rPr lang="id-ID" smtClean="0">
                <a:solidFill>
                  <a:schemeClr val="tx1"/>
                </a:solidFill>
              </a:rPr>
              <a:pPr/>
              <a:t>10</a:t>
            </a:fld>
            <a:endParaRPr lang="id-ID" dirty="0">
              <a:solidFill>
                <a:schemeClr val="tx1"/>
              </a:solidFill>
            </a:endParaRPr>
          </a:p>
        </p:txBody>
      </p:sp>
      <p:sp>
        <p:nvSpPr>
          <p:cNvPr id="10" name="Content Placeholder 2"/>
          <p:cNvSpPr>
            <a:spLocks noGrp="1"/>
          </p:cNvSpPr>
          <p:nvPr>
            <p:ph idx="1"/>
          </p:nvPr>
        </p:nvSpPr>
        <p:spPr>
          <a:xfrm>
            <a:off x="214282" y="4357694"/>
            <a:ext cx="8643998" cy="1928826"/>
          </a:xfrm>
        </p:spPr>
        <p:txBody>
          <a:bodyPr>
            <a:noAutofit/>
          </a:bodyPr>
          <a:lstStyle/>
          <a:p>
            <a:pPr marL="457200" indent="-457200" algn="just">
              <a:spcBef>
                <a:spcPts val="0"/>
              </a:spcBef>
              <a:spcAft>
                <a:spcPts val="600"/>
              </a:spcAft>
              <a:buFont typeface="+mj-lt"/>
              <a:buAutoNum type="arabicPeriod"/>
            </a:pPr>
            <a:r>
              <a:rPr lang="id-ID" sz="1800" dirty="0" smtClean="0"/>
              <a:t>Pagu Indikatif BNPB Rp.666,001 Milyar;</a:t>
            </a:r>
          </a:p>
          <a:p>
            <a:pPr marL="457200" indent="-457200" algn="just">
              <a:spcBef>
                <a:spcPts val="0"/>
              </a:spcBef>
              <a:spcAft>
                <a:spcPts val="600"/>
              </a:spcAft>
              <a:buFont typeface="+mj-lt"/>
              <a:buAutoNum type="arabicPeriod"/>
            </a:pPr>
            <a:r>
              <a:rPr lang="id-ID" sz="1800" dirty="0" smtClean="0"/>
              <a:t>PMK Pagu Anggaran BNPB menjadi Rp.931,330 Milyar termasuk tambahan anggaran pembangunan shelter penanganan bencana Rp.264,6 Milya dan belanja pegawai sebesar Rp.729,075 Juta.</a:t>
            </a:r>
          </a:p>
          <a:p>
            <a:pPr marL="457200" indent="-457200" algn="just">
              <a:spcBef>
                <a:spcPts val="0"/>
              </a:spcBef>
              <a:spcAft>
                <a:spcPts val="600"/>
              </a:spcAft>
              <a:buFont typeface="+mj-lt"/>
              <a:buAutoNum type="arabicPeriod"/>
            </a:pPr>
            <a:r>
              <a:rPr lang="id-ID" sz="1800" dirty="0" smtClean="0"/>
              <a:t>Pagu Definitif BNPB menjadi Rp.1.831,330 Milyar dengan tambahan anggaran sebesar Rp.900 Milyar</a:t>
            </a:r>
          </a:p>
          <a:p>
            <a:pPr marL="457200" indent="-457200" algn="just">
              <a:spcBef>
                <a:spcPts val="0"/>
              </a:spcBef>
              <a:spcAft>
                <a:spcPts val="600"/>
              </a:spcAft>
              <a:buFont typeface="+mj-lt"/>
              <a:buAutoNum type="arabicPeriod"/>
            </a:pPr>
            <a:endParaRPr lang="en-US" sz="1800" dirty="0" smtClean="0"/>
          </a:p>
          <a:p>
            <a:pPr marL="457200" indent="-457200" algn="just">
              <a:spcBef>
                <a:spcPts val="0"/>
              </a:spcBef>
              <a:spcAft>
                <a:spcPts val="600"/>
              </a:spcAft>
              <a:buFont typeface="+mj-lt"/>
              <a:buAutoNum type="arabicPeriod"/>
            </a:pPr>
            <a:endParaRPr lang="id-ID" sz="1800" dirty="0" smtClean="0"/>
          </a:p>
        </p:txBody>
      </p:sp>
      <p:pic>
        <p:nvPicPr>
          <p:cNvPr id="1026" name="Picture 2"/>
          <p:cNvPicPr>
            <a:picLocks noChangeAspect="1" noChangeArrowheads="1"/>
          </p:cNvPicPr>
          <p:nvPr/>
        </p:nvPicPr>
        <p:blipFill>
          <a:blip r:embed="rId3"/>
          <a:srcRect/>
          <a:stretch>
            <a:fillRect/>
          </a:stretch>
        </p:blipFill>
        <p:spPr bwMode="auto">
          <a:xfrm>
            <a:off x="168136" y="1000982"/>
            <a:ext cx="8791562" cy="326231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9340"/>
            <a:ext cx="8229600" cy="582594"/>
          </a:xfrm>
        </p:spPr>
        <p:txBody>
          <a:bodyPr>
            <a:normAutofit/>
          </a:bodyPr>
          <a:lstStyle/>
          <a:p>
            <a:r>
              <a:rPr lang="id-ID" sz="3200" b="1" dirty="0" smtClean="0"/>
              <a:t>VI. Tindak Lanjut</a:t>
            </a:r>
            <a:endParaRPr lang="id-ID" sz="3200" b="1" dirty="0"/>
          </a:p>
        </p:txBody>
      </p:sp>
      <p:sp>
        <p:nvSpPr>
          <p:cNvPr id="3" name="Content Placeholder 2"/>
          <p:cNvSpPr>
            <a:spLocks noGrp="1"/>
          </p:cNvSpPr>
          <p:nvPr>
            <p:ph idx="1"/>
          </p:nvPr>
        </p:nvSpPr>
        <p:spPr>
          <a:xfrm>
            <a:off x="457200" y="812262"/>
            <a:ext cx="8229600" cy="5572164"/>
          </a:xfrm>
        </p:spPr>
        <p:txBody>
          <a:bodyPr>
            <a:normAutofit lnSpcReduction="10000"/>
          </a:bodyPr>
          <a:lstStyle/>
          <a:p>
            <a:pPr marL="360363" lvl="0" indent="-360363" algn="just">
              <a:lnSpc>
                <a:spcPct val="110000"/>
              </a:lnSpc>
              <a:spcBef>
                <a:spcPts val="0"/>
              </a:spcBef>
              <a:buAutoNum type="arabicPeriod"/>
              <a:tabLst>
                <a:tab pos="360363" algn="l"/>
              </a:tabLst>
            </a:pPr>
            <a:r>
              <a:rPr lang="id-ID" sz="2100" dirty="0" smtClean="0">
                <a:latin typeface="Calibri" pitchFamily="34" charset="0"/>
                <a:cs typeface="Calibri" pitchFamily="34" charset="0"/>
              </a:rPr>
              <a:t>Menyelesaikan seluruh program dan kegiatan tahun 2013 secara transparan dan akuntabel;</a:t>
            </a:r>
          </a:p>
          <a:p>
            <a:pPr marL="360363" lvl="0" indent="-360363" algn="just">
              <a:lnSpc>
                <a:spcPct val="110000"/>
              </a:lnSpc>
              <a:spcBef>
                <a:spcPts val="0"/>
              </a:spcBef>
              <a:buAutoNum type="arabicPeriod"/>
              <a:tabLst>
                <a:tab pos="360363" algn="l"/>
              </a:tabLst>
            </a:pPr>
            <a:r>
              <a:rPr lang="id-ID" sz="2100" dirty="0" smtClean="0">
                <a:latin typeface="Calibri" pitchFamily="34" charset="0"/>
                <a:cs typeface="Calibri" pitchFamily="34" charset="0"/>
              </a:rPr>
              <a:t>Dengan dilantiknya Kepala Daerah terpilih, BPBD berkoordinasi dengan Bappeda untuk mengintegrasikan penanggulangan bencana dalam RPJMD;</a:t>
            </a:r>
          </a:p>
          <a:p>
            <a:pPr marL="360363" lvl="0" indent="-360363" algn="just">
              <a:lnSpc>
                <a:spcPct val="110000"/>
              </a:lnSpc>
              <a:spcBef>
                <a:spcPts val="0"/>
              </a:spcBef>
              <a:buAutoNum type="arabicPeriod"/>
              <a:tabLst>
                <a:tab pos="360363" algn="l"/>
              </a:tabLst>
            </a:pPr>
            <a:r>
              <a:rPr lang="id-ID" sz="2100" dirty="0" smtClean="0">
                <a:latin typeface="Calibri" pitchFamily="34" charset="0"/>
                <a:cs typeface="Calibri" pitchFamily="34" charset="0"/>
              </a:rPr>
              <a:t>BPBD melakukan sinkronisasi program dan kegiatan APBD dengan alokasi program dan kegiatan APBN dengan kedeputian terkait di BNPB;</a:t>
            </a:r>
          </a:p>
          <a:p>
            <a:pPr marL="360363" lvl="0" indent="-360363" algn="just">
              <a:lnSpc>
                <a:spcPct val="110000"/>
              </a:lnSpc>
              <a:spcBef>
                <a:spcPts val="0"/>
              </a:spcBef>
              <a:buAutoNum type="arabicPeriod"/>
              <a:tabLst>
                <a:tab pos="360363" algn="l"/>
              </a:tabLst>
            </a:pPr>
            <a:r>
              <a:rPr lang="id-ID" sz="2100" dirty="0" smtClean="0">
                <a:latin typeface="Calibri" pitchFamily="34" charset="0"/>
                <a:cs typeface="Calibri" pitchFamily="34" charset="0"/>
              </a:rPr>
              <a:t>BPBD Provinsi mengkoordinasikan usulan program dan kegiatan sesuai dengan kebijakan penanggulangan bencana (pra bencana, penanganan darurat, serta rehabilitasi dan rekonstruksi pascabencana) tahun 2014;</a:t>
            </a:r>
          </a:p>
          <a:p>
            <a:pPr marL="360363" lvl="0" indent="-360363" algn="just">
              <a:lnSpc>
                <a:spcPct val="110000"/>
              </a:lnSpc>
              <a:spcBef>
                <a:spcPts val="0"/>
              </a:spcBef>
              <a:buAutoNum type="arabicPeriod"/>
              <a:tabLst>
                <a:tab pos="360363" algn="l"/>
              </a:tabLst>
            </a:pPr>
            <a:r>
              <a:rPr lang="id-ID" sz="2100" dirty="0" smtClean="0">
                <a:latin typeface="Calibri" pitchFamily="34" charset="0"/>
                <a:cs typeface="Calibri" pitchFamily="34" charset="0"/>
              </a:rPr>
              <a:t>BPBD melakukan persiapan pelaksanaan program dan kegiatan tahun 2014;</a:t>
            </a:r>
          </a:p>
          <a:p>
            <a:pPr marL="360363" lvl="0" indent="-360363" algn="just">
              <a:lnSpc>
                <a:spcPct val="110000"/>
              </a:lnSpc>
              <a:spcBef>
                <a:spcPts val="0"/>
              </a:spcBef>
              <a:buAutoNum type="arabicPeriod"/>
              <a:tabLst>
                <a:tab pos="360363" algn="l"/>
              </a:tabLst>
            </a:pPr>
            <a:r>
              <a:rPr lang="id-ID" sz="2100" dirty="0" smtClean="0">
                <a:latin typeface="Calibri" pitchFamily="34" charset="0"/>
                <a:cs typeface="Calibri" pitchFamily="34" charset="0"/>
              </a:rPr>
              <a:t>Masterplan PRB Tsunami: mengidentifikasi alokasi program dan kegiatan 2013, serta menyusun dan menyampaikan kembali program dan kegiatan tahun 2014 berdasarkan gap alokasi program dan kegiatan 2013 dengan berkoordinasi dengan Kedeputian terkait.</a:t>
            </a:r>
          </a:p>
          <a:p>
            <a:pPr marL="360363" lvl="0" indent="-360363" algn="just">
              <a:lnSpc>
                <a:spcPct val="110000"/>
              </a:lnSpc>
              <a:spcBef>
                <a:spcPts val="0"/>
              </a:spcBef>
              <a:buAutoNum type="arabicPeriod"/>
              <a:tabLst>
                <a:tab pos="360363" algn="l"/>
              </a:tabLst>
            </a:pPr>
            <a:endParaRPr lang="id-ID" sz="2100" dirty="0" smtClean="0">
              <a:latin typeface="Calibri" pitchFamily="34" charset="0"/>
              <a:cs typeface="Calibri" pitchFamily="34" charset="0"/>
            </a:endParaRPr>
          </a:p>
          <a:p>
            <a:pPr marL="514350" indent="-514350" algn="just">
              <a:lnSpc>
                <a:spcPct val="110000"/>
              </a:lnSpc>
              <a:spcBef>
                <a:spcPts val="0"/>
              </a:spcBef>
              <a:buFont typeface="+mj-lt"/>
              <a:buAutoNum type="arabicPeriod"/>
            </a:pPr>
            <a:endParaRPr lang="id-ID" sz="2100" dirty="0"/>
          </a:p>
        </p:txBody>
      </p:sp>
      <p:grpSp>
        <p:nvGrpSpPr>
          <p:cNvPr id="4" name="Group 3"/>
          <p:cNvGrpSpPr/>
          <p:nvPr/>
        </p:nvGrpSpPr>
        <p:grpSpPr>
          <a:xfrm>
            <a:off x="0" y="6429396"/>
            <a:ext cx="9144000" cy="455096"/>
            <a:chOff x="0" y="6429396"/>
            <a:chExt cx="9144000" cy="455096"/>
          </a:xfrm>
        </p:grpSpPr>
        <p:sp>
          <p:nvSpPr>
            <p:cNvPr id="5" name="Rectangle 4"/>
            <p:cNvSpPr/>
            <p:nvPr/>
          </p:nvSpPr>
          <p:spPr>
            <a:xfrm>
              <a:off x="0" y="6429396"/>
              <a:ext cx="9144000" cy="45509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Rectangle 5"/>
            <p:cNvSpPr/>
            <p:nvPr/>
          </p:nvSpPr>
          <p:spPr>
            <a:xfrm>
              <a:off x="5153060" y="6429396"/>
              <a:ext cx="1633518" cy="45509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Rectangle 6"/>
            <p:cNvSpPr/>
            <p:nvPr/>
          </p:nvSpPr>
          <p:spPr>
            <a:xfrm>
              <a:off x="6787520" y="6429396"/>
              <a:ext cx="1633518" cy="45509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sp>
        <p:nvSpPr>
          <p:cNvPr id="8" name="Slide Number Placeholder 7"/>
          <p:cNvSpPr>
            <a:spLocks noGrp="1"/>
          </p:cNvSpPr>
          <p:nvPr>
            <p:ph type="sldNum" sz="quarter" idx="12"/>
          </p:nvPr>
        </p:nvSpPr>
        <p:spPr>
          <a:xfrm>
            <a:off x="6897970" y="6462919"/>
            <a:ext cx="2133600" cy="365125"/>
          </a:xfrm>
        </p:spPr>
        <p:txBody>
          <a:bodyPr/>
          <a:lstStyle/>
          <a:p>
            <a:fld id="{C320A44A-5EE6-47F3-8198-FB74E80FEC51}" type="slidenum">
              <a:rPr lang="id-ID" smtClean="0">
                <a:solidFill>
                  <a:schemeClr val="tx1"/>
                </a:solidFill>
              </a:rPr>
              <a:pPr/>
              <a:t>11</a:t>
            </a:fld>
            <a:endParaRPr lang="id-ID" dirty="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594"/>
          </a:xfrm>
        </p:spPr>
        <p:txBody>
          <a:bodyPr>
            <a:normAutofit/>
          </a:bodyPr>
          <a:lstStyle/>
          <a:p>
            <a:r>
              <a:rPr lang="id-ID" sz="3200" b="1" dirty="0" smtClean="0"/>
              <a:t>Terima kasih.</a:t>
            </a:r>
            <a:endParaRPr lang="id-ID" sz="3200" b="1" dirty="0"/>
          </a:p>
        </p:txBody>
      </p:sp>
      <p:grpSp>
        <p:nvGrpSpPr>
          <p:cNvPr id="4" name="Group 3"/>
          <p:cNvGrpSpPr/>
          <p:nvPr/>
        </p:nvGrpSpPr>
        <p:grpSpPr>
          <a:xfrm>
            <a:off x="0" y="6429396"/>
            <a:ext cx="9144000" cy="455096"/>
            <a:chOff x="0" y="6429396"/>
            <a:chExt cx="9144000" cy="455096"/>
          </a:xfrm>
        </p:grpSpPr>
        <p:sp>
          <p:nvSpPr>
            <p:cNvPr id="5" name="Rectangle 4"/>
            <p:cNvSpPr/>
            <p:nvPr/>
          </p:nvSpPr>
          <p:spPr>
            <a:xfrm>
              <a:off x="0" y="6429396"/>
              <a:ext cx="9144000" cy="45509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Rectangle 5"/>
            <p:cNvSpPr/>
            <p:nvPr/>
          </p:nvSpPr>
          <p:spPr>
            <a:xfrm>
              <a:off x="5153060" y="6429396"/>
              <a:ext cx="1633518" cy="45509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Rectangle 6"/>
            <p:cNvSpPr/>
            <p:nvPr/>
          </p:nvSpPr>
          <p:spPr>
            <a:xfrm>
              <a:off x="6787520" y="6429396"/>
              <a:ext cx="1633518" cy="45509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sp>
        <p:nvSpPr>
          <p:cNvPr id="8" name="Slide Number Placeholder 7"/>
          <p:cNvSpPr>
            <a:spLocks noGrp="1"/>
          </p:cNvSpPr>
          <p:nvPr>
            <p:ph type="sldNum" sz="quarter" idx="12"/>
          </p:nvPr>
        </p:nvSpPr>
        <p:spPr>
          <a:xfrm>
            <a:off x="6897970" y="6462919"/>
            <a:ext cx="2133600" cy="365125"/>
          </a:xfrm>
        </p:spPr>
        <p:txBody>
          <a:bodyPr/>
          <a:lstStyle/>
          <a:p>
            <a:fld id="{C320A44A-5EE6-47F3-8198-FB74E80FEC51}" type="slidenum">
              <a:rPr lang="id-ID" smtClean="0">
                <a:solidFill>
                  <a:schemeClr val="tx1"/>
                </a:solidFill>
              </a:rPr>
              <a:pPr/>
              <a:t>12</a:t>
            </a:fld>
            <a:endParaRPr lang="id-ID" dirty="0">
              <a:solidFill>
                <a:schemeClr val="tx1"/>
              </a:solidFill>
            </a:endParaRPr>
          </a:p>
        </p:txBody>
      </p:sp>
      <p:sp>
        <p:nvSpPr>
          <p:cNvPr id="10" name="Rectangle 9"/>
          <p:cNvSpPr/>
          <p:nvPr/>
        </p:nvSpPr>
        <p:spPr>
          <a:xfrm>
            <a:off x="1887006" y="2143142"/>
            <a:ext cx="5410200" cy="3786188"/>
          </a:xfrm>
          <a:prstGeom prst="rect">
            <a:avLst/>
          </a:prstGeom>
        </p:spPr>
        <p:txBody>
          <a:bodyPr>
            <a:spAutoFit/>
          </a:bodyPr>
          <a:lstStyle/>
          <a:p>
            <a:pPr algn="r">
              <a:defRPr/>
            </a:pPr>
            <a:endParaRPr lang="en-US" dirty="0">
              <a:latin typeface="Calibri" pitchFamily="34" charset="0"/>
              <a:cs typeface="Arial" charset="0"/>
            </a:endParaRPr>
          </a:p>
          <a:p>
            <a:pPr algn="ctr">
              <a:defRPr/>
            </a:pPr>
            <a:r>
              <a:rPr lang="id-ID" b="1" dirty="0" smtClean="0">
                <a:latin typeface="+mj-lt"/>
              </a:rPr>
              <a:t>Badan Nasional Penanggulangan Bencana</a:t>
            </a:r>
            <a:r>
              <a:rPr lang="en-US" b="1" dirty="0">
                <a:latin typeface="+mj-lt"/>
                <a:cs typeface="Arial" charset="0"/>
              </a:rPr>
              <a:t> </a:t>
            </a:r>
          </a:p>
          <a:p>
            <a:pPr algn="ctr">
              <a:spcAft>
                <a:spcPts val="600"/>
              </a:spcAft>
              <a:defRPr/>
            </a:pPr>
            <a:r>
              <a:rPr lang="en-US" b="1" dirty="0">
                <a:latin typeface="+mj-lt"/>
                <a:cs typeface="Arial" charset="0"/>
              </a:rPr>
              <a:t>Jl. Ir.  </a:t>
            </a:r>
            <a:r>
              <a:rPr lang="en-US" b="1" dirty="0" err="1">
                <a:latin typeface="+mj-lt"/>
                <a:cs typeface="Arial" charset="0"/>
              </a:rPr>
              <a:t>H.Juanda</a:t>
            </a:r>
            <a:r>
              <a:rPr lang="en-US" b="1" dirty="0">
                <a:latin typeface="+mj-lt"/>
                <a:cs typeface="Arial" charset="0"/>
              </a:rPr>
              <a:t> No. 36 Jakarta </a:t>
            </a:r>
            <a:r>
              <a:rPr lang="en-US" b="1" dirty="0" err="1">
                <a:latin typeface="+mj-lt"/>
                <a:cs typeface="Arial" charset="0"/>
              </a:rPr>
              <a:t>Pusat</a:t>
            </a:r>
            <a:r>
              <a:rPr lang="en-US" b="1" dirty="0">
                <a:latin typeface="+mj-lt"/>
                <a:cs typeface="Arial" charset="0"/>
              </a:rPr>
              <a:t> 10120</a:t>
            </a:r>
          </a:p>
          <a:p>
            <a:pPr algn="r">
              <a:spcAft>
                <a:spcPts val="600"/>
              </a:spcAft>
              <a:defRPr/>
            </a:pPr>
            <a:endParaRPr lang="en-US" dirty="0">
              <a:latin typeface="Incised901 BT" pitchFamily="34" charset="0"/>
              <a:cs typeface="Arial" charset="0"/>
            </a:endParaRPr>
          </a:p>
          <a:p>
            <a:pPr marL="519113">
              <a:spcAft>
                <a:spcPts val="1200"/>
              </a:spcAft>
              <a:defRPr/>
            </a:pPr>
            <a:r>
              <a:rPr lang="en-US" sz="1400" dirty="0" err="1">
                <a:solidFill>
                  <a:srgbClr val="0D0D0D"/>
                </a:solidFill>
                <a:latin typeface="Incised901 BT" pitchFamily="34" charset="0"/>
                <a:cs typeface="Arial" charset="0"/>
              </a:rPr>
              <a:t>Telp</a:t>
            </a:r>
            <a:r>
              <a:rPr lang="en-US" sz="1400" dirty="0">
                <a:solidFill>
                  <a:srgbClr val="0D0D0D"/>
                </a:solidFill>
                <a:latin typeface="Incised901 BT" pitchFamily="34" charset="0"/>
                <a:cs typeface="Arial" charset="0"/>
              </a:rPr>
              <a:t>. 	: 021-3458400</a:t>
            </a:r>
          </a:p>
          <a:p>
            <a:pPr marL="519113">
              <a:spcAft>
                <a:spcPts val="1200"/>
              </a:spcAft>
              <a:defRPr/>
            </a:pPr>
            <a:r>
              <a:rPr lang="en-US" sz="1400" dirty="0">
                <a:solidFill>
                  <a:srgbClr val="0D0D0D"/>
                </a:solidFill>
                <a:latin typeface="Incised901 BT" pitchFamily="34" charset="0"/>
                <a:cs typeface="Arial" charset="0"/>
              </a:rPr>
              <a:t>Fax. </a:t>
            </a:r>
            <a:r>
              <a:rPr lang="id-ID" sz="1400" dirty="0" smtClean="0">
                <a:solidFill>
                  <a:srgbClr val="0D0D0D"/>
                </a:solidFill>
                <a:latin typeface="Incised901 BT" pitchFamily="34" charset="0"/>
                <a:cs typeface="Arial" charset="0"/>
              </a:rPr>
              <a:t>	</a:t>
            </a:r>
            <a:r>
              <a:rPr lang="en-US" sz="1400" dirty="0">
                <a:solidFill>
                  <a:srgbClr val="0D0D0D"/>
                </a:solidFill>
                <a:latin typeface="Incised901 BT" pitchFamily="34" charset="0"/>
                <a:cs typeface="Arial" charset="0"/>
              </a:rPr>
              <a:t>	: 021-3458500</a:t>
            </a:r>
          </a:p>
          <a:p>
            <a:pPr marL="519113">
              <a:spcAft>
                <a:spcPts val="1200"/>
              </a:spcAft>
              <a:defRPr/>
            </a:pPr>
            <a:r>
              <a:rPr lang="en-US" sz="1400" dirty="0">
                <a:solidFill>
                  <a:srgbClr val="0D0D0D"/>
                </a:solidFill>
                <a:latin typeface="Incised901 BT" pitchFamily="34" charset="0"/>
                <a:cs typeface="Arial" charset="0"/>
              </a:rPr>
              <a:t>Email 	: </a:t>
            </a:r>
            <a:r>
              <a:rPr lang="en-US" sz="1400" dirty="0">
                <a:latin typeface="Incised901 BT" pitchFamily="34" charset="0"/>
                <a:cs typeface="Arial" charset="0"/>
                <a:hlinkClick r:id="rId2"/>
              </a:rPr>
              <a:t>contact@bnpb.go.id</a:t>
            </a:r>
            <a:endParaRPr lang="en-US" sz="1400" dirty="0">
              <a:latin typeface="Incised901 BT" pitchFamily="34" charset="0"/>
              <a:cs typeface="Arial" charset="0"/>
            </a:endParaRPr>
          </a:p>
          <a:p>
            <a:pPr marL="519113">
              <a:spcAft>
                <a:spcPts val="1200"/>
              </a:spcAft>
              <a:defRPr/>
            </a:pPr>
            <a:r>
              <a:rPr lang="en-US" sz="1400" dirty="0">
                <a:solidFill>
                  <a:srgbClr val="0D0D0D"/>
                </a:solidFill>
                <a:latin typeface="Incised901 BT" pitchFamily="34" charset="0"/>
                <a:cs typeface="Arial" charset="0"/>
              </a:rPr>
              <a:t>Website 	: </a:t>
            </a:r>
            <a:r>
              <a:rPr lang="en-US" sz="1400" dirty="0">
                <a:solidFill>
                  <a:srgbClr val="0D0D0D"/>
                </a:solidFill>
                <a:latin typeface="Incised901 BT" pitchFamily="34" charset="0"/>
                <a:cs typeface="Arial" charset="0"/>
                <a:hlinkClick r:id="rId3"/>
              </a:rPr>
              <a:t>www.bnpb.go.id</a:t>
            </a:r>
            <a:endParaRPr lang="en-US" sz="1400" dirty="0">
              <a:solidFill>
                <a:srgbClr val="0D0D0D"/>
              </a:solidFill>
              <a:latin typeface="Incised901 BT" pitchFamily="34" charset="0"/>
              <a:cs typeface="Arial" charset="0"/>
            </a:endParaRPr>
          </a:p>
          <a:p>
            <a:pPr marL="519113">
              <a:spcAft>
                <a:spcPts val="1200"/>
              </a:spcAft>
              <a:defRPr/>
            </a:pPr>
            <a:r>
              <a:rPr lang="en-US" sz="1400" dirty="0" err="1">
                <a:solidFill>
                  <a:srgbClr val="0D0D0D"/>
                </a:solidFill>
                <a:latin typeface="Incised901 BT" pitchFamily="34" charset="0"/>
                <a:cs typeface="Arial" charset="0"/>
              </a:rPr>
              <a:t>Facebook</a:t>
            </a:r>
            <a:r>
              <a:rPr lang="en-US" sz="1400" dirty="0">
                <a:solidFill>
                  <a:srgbClr val="0D0D0D"/>
                </a:solidFill>
                <a:latin typeface="Incised901 BT" pitchFamily="34" charset="0"/>
                <a:cs typeface="Arial" charset="0"/>
              </a:rPr>
              <a:t>	: www.facebook.com/bnpb.indonesia </a:t>
            </a:r>
          </a:p>
          <a:p>
            <a:pPr marL="519113">
              <a:spcAft>
                <a:spcPts val="1200"/>
              </a:spcAft>
              <a:defRPr/>
            </a:pPr>
            <a:r>
              <a:rPr lang="en-US" sz="1400" dirty="0">
                <a:solidFill>
                  <a:srgbClr val="0D0D0D"/>
                </a:solidFill>
                <a:latin typeface="Incised901 BT" pitchFamily="34" charset="0"/>
                <a:cs typeface="Arial" charset="0"/>
              </a:rPr>
              <a:t>Twitter 	: @</a:t>
            </a:r>
            <a:r>
              <a:rPr lang="en-US" sz="1400" dirty="0" err="1">
                <a:solidFill>
                  <a:srgbClr val="0D0D0D"/>
                </a:solidFill>
                <a:latin typeface="Incised901 BT" pitchFamily="34" charset="0"/>
                <a:cs typeface="Arial" charset="0"/>
              </a:rPr>
              <a:t>BNPB_Indonesia</a:t>
            </a:r>
            <a:endParaRPr lang="en-US" sz="1400" dirty="0">
              <a:solidFill>
                <a:srgbClr val="0D0D0D"/>
              </a:solidFill>
              <a:latin typeface="Incised901 BT" pitchFamily="34" charset="0"/>
              <a:cs typeface="Arial" charset="0"/>
            </a:endParaRPr>
          </a:p>
          <a:p>
            <a:pPr marL="519113">
              <a:spcAft>
                <a:spcPts val="1200"/>
              </a:spcAft>
              <a:defRPr/>
            </a:pPr>
            <a:r>
              <a:rPr lang="en-US" sz="1400" dirty="0">
                <a:solidFill>
                  <a:srgbClr val="0D0D0D"/>
                </a:solidFill>
                <a:latin typeface="Incised901 BT" pitchFamily="34" charset="0"/>
                <a:cs typeface="Arial" charset="0"/>
              </a:rPr>
              <a:t>YouTube	: </a:t>
            </a:r>
            <a:r>
              <a:rPr lang="en-US" sz="1400" dirty="0" err="1">
                <a:solidFill>
                  <a:srgbClr val="0D0D0D"/>
                </a:solidFill>
                <a:latin typeface="Incised901 BT" pitchFamily="34" charset="0"/>
                <a:cs typeface="Arial" charset="0"/>
              </a:rPr>
              <a:t>BNPBIndonesia</a:t>
            </a:r>
            <a:endParaRPr lang="en-US" sz="1400" dirty="0">
              <a:solidFill>
                <a:srgbClr val="0D0D0D"/>
              </a:solidFill>
              <a:latin typeface="Incised901 BT" pitchFamily="34" charset="0"/>
              <a:cs typeface="Arial" charset="0"/>
            </a:endParaRPr>
          </a:p>
        </p:txBody>
      </p:sp>
      <p:pic>
        <p:nvPicPr>
          <p:cNvPr id="11" name="Picture 35"/>
          <p:cNvPicPr>
            <a:picLocks noChangeAspect="1" noChangeArrowheads="1"/>
          </p:cNvPicPr>
          <p:nvPr/>
        </p:nvPicPr>
        <p:blipFill>
          <a:blip r:embed="rId4" cstate="print"/>
          <a:srcRect/>
          <a:stretch>
            <a:fillRect/>
          </a:stretch>
        </p:blipFill>
        <p:spPr bwMode="auto">
          <a:xfrm>
            <a:off x="2129894" y="3400442"/>
            <a:ext cx="290512" cy="250825"/>
          </a:xfrm>
          <a:prstGeom prst="rect">
            <a:avLst/>
          </a:prstGeom>
          <a:noFill/>
          <a:ln w="9525">
            <a:noFill/>
            <a:miter lim="800000"/>
            <a:headEnd/>
            <a:tailEnd/>
          </a:ln>
        </p:spPr>
      </p:pic>
      <p:pic>
        <p:nvPicPr>
          <p:cNvPr id="12" name="Picture 36"/>
          <p:cNvPicPr>
            <a:picLocks noChangeAspect="1" noChangeArrowheads="1"/>
          </p:cNvPicPr>
          <p:nvPr/>
        </p:nvPicPr>
        <p:blipFill>
          <a:blip r:embed="rId5" cstate="print"/>
          <a:srcRect/>
          <a:stretch>
            <a:fillRect/>
          </a:stretch>
        </p:blipFill>
        <p:spPr bwMode="auto">
          <a:xfrm>
            <a:off x="2139419" y="3727467"/>
            <a:ext cx="250825" cy="250825"/>
          </a:xfrm>
          <a:prstGeom prst="rect">
            <a:avLst/>
          </a:prstGeom>
          <a:noFill/>
          <a:ln w="9525">
            <a:noFill/>
            <a:miter lim="800000"/>
            <a:headEnd/>
            <a:tailEnd/>
          </a:ln>
        </p:spPr>
      </p:pic>
      <p:pic>
        <p:nvPicPr>
          <p:cNvPr id="13" name="Picture 37"/>
          <p:cNvPicPr>
            <a:picLocks noChangeAspect="1" noChangeArrowheads="1"/>
          </p:cNvPicPr>
          <p:nvPr/>
        </p:nvPicPr>
        <p:blipFill>
          <a:blip r:embed="rId6" cstate="print"/>
          <a:srcRect/>
          <a:stretch>
            <a:fillRect/>
          </a:stretch>
        </p:blipFill>
        <p:spPr bwMode="auto">
          <a:xfrm>
            <a:off x="2129894" y="4076717"/>
            <a:ext cx="276225" cy="274638"/>
          </a:xfrm>
          <a:prstGeom prst="rect">
            <a:avLst/>
          </a:prstGeom>
          <a:noFill/>
          <a:ln w="9525">
            <a:noFill/>
            <a:miter lim="800000"/>
            <a:headEnd/>
            <a:tailEnd/>
          </a:ln>
        </p:spPr>
      </p:pic>
      <p:pic>
        <p:nvPicPr>
          <p:cNvPr id="14" name="Picture 38"/>
          <p:cNvPicPr>
            <a:picLocks noChangeAspect="1" noChangeArrowheads="1"/>
          </p:cNvPicPr>
          <p:nvPr/>
        </p:nvPicPr>
        <p:blipFill>
          <a:blip r:embed="rId7" cstate="print"/>
          <a:srcRect/>
          <a:stretch>
            <a:fillRect/>
          </a:stretch>
        </p:blipFill>
        <p:spPr bwMode="auto">
          <a:xfrm>
            <a:off x="2126719" y="4445017"/>
            <a:ext cx="276225" cy="277813"/>
          </a:xfrm>
          <a:prstGeom prst="rect">
            <a:avLst/>
          </a:prstGeom>
          <a:noFill/>
          <a:ln w="9525">
            <a:noFill/>
            <a:miter lim="800000"/>
            <a:headEnd/>
            <a:tailEnd/>
          </a:ln>
        </p:spPr>
      </p:pic>
      <p:pic>
        <p:nvPicPr>
          <p:cNvPr id="15" name="Picture 39"/>
          <p:cNvPicPr>
            <a:picLocks noChangeAspect="1" noChangeArrowheads="1"/>
          </p:cNvPicPr>
          <p:nvPr/>
        </p:nvPicPr>
        <p:blipFill>
          <a:blip r:embed="rId8" cstate="print"/>
          <a:srcRect/>
          <a:stretch>
            <a:fillRect/>
          </a:stretch>
        </p:blipFill>
        <p:spPr bwMode="auto">
          <a:xfrm>
            <a:off x="2158469" y="4857767"/>
            <a:ext cx="228600" cy="228600"/>
          </a:xfrm>
          <a:prstGeom prst="rect">
            <a:avLst/>
          </a:prstGeom>
          <a:noFill/>
          <a:ln w="9525">
            <a:noFill/>
            <a:miter lim="800000"/>
            <a:headEnd/>
            <a:tailEnd/>
          </a:ln>
        </p:spPr>
      </p:pic>
      <p:pic>
        <p:nvPicPr>
          <p:cNvPr id="16" name="Picture 40"/>
          <p:cNvPicPr>
            <a:picLocks noChangeAspect="1" noChangeArrowheads="1"/>
          </p:cNvPicPr>
          <p:nvPr/>
        </p:nvPicPr>
        <p:blipFill>
          <a:blip r:embed="rId9" cstate="print"/>
          <a:srcRect/>
          <a:stretch>
            <a:fillRect/>
          </a:stretch>
        </p:blipFill>
        <p:spPr bwMode="auto">
          <a:xfrm>
            <a:off x="2142594" y="5180030"/>
            <a:ext cx="277812" cy="277812"/>
          </a:xfrm>
          <a:prstGeom prst="rect">
            <a:avLst/>
          </a:prstGeom>
          <a:noFill/>
          <a:ln w="9525">
            <a:noFill/>
            <a:miter lim="800000"/>
            <a:headEnd/>
            <a:tailEnd/>
          </a:ln>
        </p:spPr>
      </p:pic>
      <p:pic>
        <p:nvPicPr>
          <p:cNvPr id="17" name="Picture 41"/>
          <p:cNvPicPr>
            <a:picLocks noChangeAspect="1" noChangeArrowheads="1"/>
          </p:cNvPicPr>
          <p:nvPr/>
        </p:nvPicPr>
        <p:blipFill>
          <a:blip r:embed="rId10" cstate="print"/>
          <a:srcRect/>
          <a:stretch>
            <a:fillRect/>
          </a:stretch>
        </p:blipFill>
        <p:spPr bwMode="auto">
          <a:xfrm>
            <a:off x="2148944" y="5554680"/>
            <a:ext cx="276225" cy="277812"/>
          </a:xfrm>
          <a:prstGeom prst="rect">
            <a:avLst/>
          </a:prstGeom>
          <a:noFill/>
          <a:ln w="9525">
            <a:noFill/>
            <a:miter lim="800000"/>
            <a:headEnd/>
            <a:tailEnd/>
          </a:ln>
        </p:spPr>
      </p:pic>
      <p:pic>
        <p:nvPicPr>
          <p:cNvPr id="18" name="Picture 2" descr="E:\GUDANG\Logo BNPB_new copy.png"/>
          <p:cNvPicPr>
            <a:picLocks noChangeAspect="1" noChangeArrowheads="1"/>
          </p:cNvPicPr>
          <p:nvPr/>
        </p:nvPicPr>
        <p:blipFill>
          <a:blip r:embed="rId11" cstate="print"/>
          <a:srcRect/>
          <a:stretch>
            <a:fillRect/>
          </a:stretch>
        </p:blipFill>
        <p:spPr bwMode="auto">
          <a:xfrm>
            <a:off x="4015486" y="1071546"/>
            <a:ext cx="1215867" cy="1214446"/>
          </a:xfrm>
          <a:prstGeom prst="rect">
            <a:avLst/>
          </a:prstGeom>
          <a:ln>
            <a:noFill/>
          </a:ln>
          <a:effectLst>
            <a:outerShdw blurRad="190500" algn="tl" rotWithShape="0">
              <a:srgbClr val="000000">
                <a:alpha val="70000"/>
              </a:srgbClr>
            </a:outerShdw>
          </a:effectLst>
          <a:extLst>
            <a:ext uri="{909E8E84-426E-40DD-AFC4-6F175D3DCCD1}"/>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582594"/>
          </a:xfrm>
        </p:spPr>
        <p:txBody>
          <a:bodyPr>
            <a:normAutofit/>
          </a:bodyPr>
          <a:lstStyle/>
          <a:p>
            <a:r>
              <a:rPr lang="id-ID" sz="3200" b="1" dirty="0" smtClean="0"/>
              <a:t>Program, Kegiatan dan Anggaran 2014</a:t>
            </a:r>
            <a:endParaRPr lang="id-ID" sz="3200" b="1" dirty="0"/>
          </a:p>
        </p:txBody>
      </p:sp>
      <p:grpSp>
        <p:nvGrpSpPr>
          <p:cNvPr id="4" name="Group 3"/>
          <p:cNvGrpSpPr/>
          <p:nvPr/>
        </p:nvGrpSpPr>
        <p:grpSpPr>
          <a:xfrm>
            <a:off x="0" y="6429396"/>
            <a:ext cx="9144000" cy="455096"/>
            <a:chOff x="0" y="6429396"/>
            <a:chExt cx="9144000" cy="455096"/>
          </a:xfrm>
        </p:grpSpPr>
        <p:sp>
          <p:nvSpPr>
            <p:cNvPr id="5" name="Rectangle 4"/>
            <p:cNvSpPr/>
            <p:nvPr/>
          </p:nvSpPr>
          <p:spPr>
            <a:xfrm>
              <a:off x="0" y="6429396"/>
              <a:ext cx="9144000" cy="45509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Rectangle 5"/>
            <p:cNvSpPr/>
            <p:nvPr/>
          </p:nvSpPr>
          <p:spPr>
            <a:xfrm>
              <a:off x="5153060" y="6429396"/>
              <a:ext cx="1633518" cy="45509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Rectangle 6"/>
            <p:cNvSpPr/>
            <p:nvPr/>
          </p:nvSpPr>
          <p:spPr>
            <a:xfrm>
              <a:off x="6787520" y="6429396"/>
              <a:ext cx="1633518" cy="45509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sp>
        <p:nvSpPr>
          <p:cNvPr id="8" name="Slide Number Placeholder 7"/>
          <p:cNvSpPr>
            <a:spLocks noGrp="1"/>
          </p:cNvSpPr>
          <p:nvPr>
            <p:ph type="sldNum" sz="quarter" idx="12"/>
          </p:nvPr>
        </p:nvSpPr>
        <p:spPr>
          <a:xfrm>
            <a:off x="6897970" y="6462919"/>
            <a:ext cx="2133600" cy="365125"/>
          </a:xfrm>
        </p:spPr>
        <p:txBody>
          <a:bodyPr/>
          <a:lstStyle/>
          <a:p>
            <a:fld id="{C320A44A-5EE6-47F3-8198-FB74E80FEC51}" type="slidenum">
              <a:rPr lang="id-ID" smtClean="0">
                <a:solidFill>
                  <a:schemeClr val="tx1"/>
                </a:solidFill>
              </a:rPr>
              <a:pPr/>
              <a:t>13</a:t>
            </a:fld>
            <a:endParaRPr lang="id-ID" dirty="0">
              <a:solidFill>
                <a:schemeClr val="tx1"/>
              </a:solidFill>
            </a:endParaRPr>
          </a:p>
        </p:txBody>
      </p:sp>
      <p:pic>
        <p:nvPicPr>
          <p:cNvPr id="10" name="Picture 3"/>
          <p:cNvPicPr>
            <a:picLocks noChangeAspect="1" noChangeArrowheads="1"/>
          </p:cNvPicPr>
          <p:nvPr/>
        </p:nvPicPr>
        <p:blipFill>
          <a:blip r:embed="rId2"/>
          <a:srcRect/>
          <a:stretch>
            <a:fillRect/>
          </a:stretch>
        </p:blipFill>
        <p:spPr bwMode="auto">
          <a:xfrm>
            <a:off x="398616" y="857232"/>
            <a:ext cx="8456721" cy="546241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594"/>
          </a:xfrm>
        </p:spPr>
        <p:txBody>
          <a:bodyPr>
            <a:normAutofit/>
          </a:bodyPr>
          <a:lstStyle/>
          <a:p>
            <a:r>
              <a:rPr lang="id-ID" sz="3200" b="1" dirty="0" smtClean="0"/>
              <a:t>Program, Kegiatan dan Anggaran 2014</a:t>
            </a:r>
            <a:endParaRPr lang="id-ID" sz="3200" b="1" dirty="0"/>
          </a:p>
        </p:txBody>
      </p:sp>
      <p:grpSp>
        <p:nvGrpSpPr>
          <p:cNvPr id="4" name="Group 3"/>
          <p:cNvGrpSpPr/>
          <p:nvPr/>
        </p:nvGrpSpPr>
        <p:grpSpPr>
          <a:xfrm>
            <a:off x="0" y="6429396"/>
            <a:ext cx="9144000" cy="455096"/>
            <a:chOff x="0" y="6429396"/>
            <a:chExt cx="9144000" cy="455096"/>
          </a:xfrm>
        </p:grpSpPr>
        <p:sp>
          <p:nvSpPr>
            <p:cNvPr id="5" name="Rectangle 4"/>
            <p:cNvSpPr/>
            <p:nvPr/>
          </p:nvSpPr>
          <p:spPr>
            <a:xfrm>
              <a:off x="0" y="6429396"/>
              <a:ext cx="9144000" cy="45509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Rectangle 5"/>
            <p:cNvSpPr/>
            <p:nvPr/>
          </p:nvSpPr>
          <p:spPr>
            <a:xfrm>
              <a:off x="5153060" y="6429396"/>
              <a:ext cx="1633518" cy="45509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Rectangle 6"/>
            <p:cNvSpPr/>
            <p:nvPr/>
          </p:nvSpPr>
          <p:spPr>
            <a:xfrm>
              <a:off x="6787520" y="6429396"/>
              <a:ext cx="1633518" cy="45509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sp>
        <p:nvSpPr>
          <p:cNvPr id="8" name="Slide Number Placeholder 7"/>
          <p:cNvSpPr>
            <a:spLocks noGrp="1"/>
          </p:cNvSpPr>
          <p:nvPr>
            <p:ph type="sldNum" sz="quarter" idx="12"/>
          </p:nvPr>
        </p:nvSpPr>
        <p:spPr>
          <a:xfrm>
            <a:off x="6897970" y="6462919"/>
            <a:ext cx="2133600" cy="365125"/>
          </a:xfrm>
        </p:spPr>
        <p:txBody>
          <a:bodyPr/>
          <a:lstStyle/>
          <a:p>
            <a:fld id="{C320A44A-5EE6-47F3-8198-FB74E80FEC51}" type="slidenum">
              <a:rPr lang="id-ID" smtClean="0">
                <a:solidFill>
                  <a:schemeClr val="tx1"/>
                </a:solidFill>
              </a:rPr>
              <a:pPr/>
              <a:t>14</a:t>
            </a:fld>
            <a:endParaRPr lang="id-ID" dirty="0">
              <a:solidFill>
                <a:schemeClr val="tx1"/>
              </a:solidFill>
            </a:endParaRPr>
          </a:p>
        </p:txBody>
      </p:sp>
      <p:pic>
        <p:nvPicPr>
          <p:cNvPr id="10" name="Picture 3"/>
          <p:cNvPicPr>
            <a:picLocks noChangeAspect="1" noChangeArrowheads="1"/>
          </p:cNvPicPr>
          <p:nvPr/>
        </p:nvPicPr>
        <p:blipFill>
          <a:blip r:embed="rId2"/>
          <a:srcRect/>
          <a:stretch>
            <a:fillRect/>
          </a:stretch>
        </p:blipFill>
        <p:spPr bwMode="auto">
          <a:xfrm>
            <a:off x="353715" y="1214422"/>
            <a:ext cx="8436570" cy="471490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9340"/>
            <a:ext cx="8229600" cy="582594"/>
          </a:xfrm>
        </p:spPr>
        <p:txBody>
          <a:bodyPr>
            <a:normAutofit/>
          </a:bodyPr>
          <a:lstStyle/>
          <a:p>
            <a:r>
              <a:rPr lang="id-ID" sz="3200" b="1" dirty="0" smtClean="0"/>
              <a:t>Visi dan Misi BNPB 2010 - 2014</a:t>
            </a:r>
            <a:endParaRPr lang="id-ID" sz="3200" b="1" dirty="0"/>
          </a:p>
        </p:txBody>
      </p:sp>
      <p:sp>
        <p:nvSpPr>
          <p:cNvPr id="3" name="Content Placeholder 2"/>
          <p:cNvSpPr>
            <a:spLocks noGrp="1"/>
          </p:cNvSpPr>
          <p:nvPr>
            <p:ph idx="1"/>
          </p:nvPr>
        </p:nvSpPr>
        <p:spPr>
          <a:xfrm>
            <a:off x="457200" y="812262"/>
            <a:ext cx="8229600" cy="5572164"/>
          </a:xfrm>
        </p:spPr>
        <p:txBody>
          <a:bodyPr>
            <a:normAutofit/>
          </a:bodyPr>
          <a:lstStyle/>
          <a:p>
            <a:pPr marL="360363" lvl="0" indent="-360363" algn="just">
              <a:lnSpc>
                <a:spcPct val="110000"/>
              </a:lnSpc>
              <a:spcBef>
                <a:spcPts val="0"/>
              </a:spcBef>
              <a:buNone/>
              <a:tabLst>
                <a:tab pos="360363" algn="l"/>
              </a:tabLst>
            </a:pPr>
            <a:r>
              <a:rPr lang="id-ID" sz="2100" dirty="0" smtClean="0">
                <a:latin typeface="Calibri" pitchFamily="34" charset="0"/>
                <a:cs typeface="Calibri" pitchFamily="34" charset="0"/>
              </a:rPr>
              <a:t>Visi:</a:t>
            </a:r>
          </a:p>
          <a:p>
            <a:pPr>
              <a:buNone/>
            </a:pPr>
            <a:r>
              <a:rPr lang="id-ID" sz="2400" b="1" i="1" dirty="0" smtClean="0"/>
              <a:t>Ketangguhan Bangsa Dalam Menghadapi Bencana</a:t>
            </a:r>
          </a:p>
          <a:p>
            <a:pPr>
              <a:buNone/>
            </a:pPr>
            <a:endParaRPr lang="id-ID" sz="2400" b="1" i="1" dirty="0" smtClean="0"/>
          </a:p>
          <a:p>
            <a:pPr>
              <a:buNone/>
            </a:pPr>
            <a:r>
              <a:rPr lang="id-ID" sz="2400" dirty="0" smtClean="0"/>
              <a:t>Misi:</a:t>
            </a:r>
          </a:p>
          <a:p>
            <a:pPr marL="457200" indent="-457200" algn="just">
              <a:buFont typeface="+mj-lt"/>
              <a:buAutoNum type="arabicPeriod"/>
            </a:pPr>
            <a:r>
              <a:rPr lang="id-ID" sz="2400" b="1" i="1" dirty="0" smtClean="0"/>
              <a:t>Melindungi bangsa dari ancaman bencana melalui pengurangan risiko bencana;</a:t>
            </a:r>
          </a:p>
          <a:p>
            <a:pPr marL="457200" indent="-457200" algn="just">
              <a:buFont typeface="+mj-lt"/>
              <a:buAutoNum type="arabicPeriod"/>
            </a:pPr>
            <a:r>
              <a:rPr lang="id-ID" sz="2400" b="1" i="1" dirty="0" smtClean="0"/>
              <a:t>Membangun sistem penanggulangan bencana yang handal;</a:t>
            </a:r>
          </a:p>
          <a:p>
            <a:pPr marL="457200" indent="-457200" algn="just">
              <a:buFont typeface="+mj-lt"/>
              <a:buAutoNum type="arabicPeriod"/>
            </a:pPr>
            <a:r>
              <a:rPr lang="id-ID" sz="2400" b="1" i="1" dirty="0" smtClean="0"/>
              <a:t>Menyelenggarakan penanggulangan bencana secara terencana, terpadu, terkoordinasi dan menyeluruh.</a:t>
            </a:r>
          </a:p>
          <a:p>
            <a:pPr>
              <a:buNone/>
            </a:pPr>
            <a:endParaRPr lang="id-ID" sz="2100" dirty="0"/>
          </a:p>
        </p:txBody>
      </p:sp>
      <p:grpSp>
        <p:nvGrpSpPr>
          <p:cNvPr id="4" name="Group 3"/>
          <p:cNvGrpSpPr/>
          <p:nvPr/>
        </p:nvGrpSpPr>
        <p:grpSpPr>
          <a:xfrm>
            <a:off x="0" y="6429396"/>
            <a:ext cx="9144000" cy="455096"/>
            <a:chOff x="0" y="6429396"/>
            <a:chExt cx="9144000" cy="455096"/>
          </a:xfrm>
        </p:grpSpPr>
        <p:sp>
          <p:nvSpPr>
            <p:cNvPr id="5" name="Rectangle 4"/>
            <p:cNvSpPr/>
            <p:nvPr/>
          </p:nvSpPr>
          <p:spPr>
            <a:xfrm>
              <a:off x="0" y="6429396"/>
              <a:ext cx="9144000" cy="45509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Rectangle 5"/>
            <p:cNvSpPr/>
            <p:nvPr/>
          </p:nvSpPr>
          <p:spPr>
            <a:xfrm>
              <a:off x="5153060" y="6429396"/>
              <a:ext cx="1633518" cy="45509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Rectangle 6"/>
            <p:cNvSpPr/>
            <p:nvPr/>
          </p:nvSpPr>
          <p:spPr>
            <a:xfrm>
              <a:off x="6787520" y="6429396"/>
              <a:ext cx="1633518" cy="45509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sp>
        <p:nvSpPr>
          <p:cNvPr id="8" name="Slide Number Placeholder 7"/>
          <p:cNvSpPr>
            <a:spLocks noGrp="1"/>
          </p:cNvSpPr>
          <p:nvPr>
            <p:ph type="sldNum" sz="quarter" idx="12"/>
          </p:nvPr>
        </p:nvSpPr>
        <p:spPr>
          <a:xfrm>
            <a:off x="6897970" y="6462919"/>
            <a:ext cx="2133600" cy="365125"/>
          </a:xfrm>
        </p:spPr>
        <p:txBody>
          <a:bodyPr/>
          <a:lstStyle/>
          <a:p>
            <a:fld id="{C320A44A-5EE6-47F3-8198-FB74E80FEC51}" type="slidenum">
              <a:rPr lang="id-ID" smtClean="0">
                <a:solidFill>
                  <a:schemeClr val="tx1"/>
                </a:solidFill>
              </a:rPr>
              <a:pPr/>
              <a:t>15</a:t>
            </a:fld>
            <a:endParaRPr lang="id-ID"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594"/>
          </a:xfrm>
        </p:spPr>
        <p:txBody>
          <a:bodyPr>
            <a:normAutofit/>
          </a:bodyPr>
          <a:lstStyle/>
          <a:p>
            <a:r>
              <a:rPr lang="id-ID" sz="3200" b="1" dirty="0" smtClean="0"/>
              <a:t>Kerangka Pemaparan</a:t>
            </a:r>
            <a:endParaRPr lang="id-ID" sz="3200" b="1" dirty="0"/>
          </a:p>
        </p:txBody>
      </p:sp>
      <p:sp>
        <p:nvSpPr>
          <p:cNvPr id="3" name="Content Placeholder 2"/>
          <p:cNvSpPr>
            <a:spLocks noGrp="1"/>
          </p:cNvSpPr>
          <p:nvPr>
            <p:ph idx="1"/>
          </p:nvPr>
        </p:nvSpPr>
        <p:spPr>
          <a:xfrm>
            <a:off x="457200" y="1142984"/>
            <a:ext cx="8229600" cy="5286412"/>
          </a:xfrm>
        </p:spPr>
        <p:txBody>
          <a:bodyPr>
            <a:normAutofit/>
          </a:bodyPr>
          <a:lstStyle/>
          <a:p>
            <a:pPr marL="514350" lvl="0" indent="-514350" algn="just">
              <a:lnSpc>
                <a:spcPct val="110000"/>
              </a:lnSpc>
              <a:spcBef>
                <a:spcPts val="0"/>
              </a:spcBef>
              <a:buFont typeface="+mj-lt"/>
              <a:buAutoNum type="romanUcPeriod"/>
              <a:tabLst>
                <a:tab pos="360363" algn="l"/>
              </a:tabLst>
            </a:pPr>
            <a:r>
              <a:rPr lang="id-ID" sz="2400" b="1" dirty="0" smtClean="0">
                <a:latin typeface="Calibri" pitchFamily="34" charset="0"/>
                <a:cs typeface="Calibri" pitchFamily="34" charset="0"/>
              </a:rPr>
              <a:t>Proses Perencanaan Tahun 2014;</a:t>
            </a:r>
          </a:p>
          <a:p>
            <a:pPr marL="514350" lvl="0" indent="-514350" algn="just">
              <a:lnSpc>
                <a:spcPct val="110000"/>
              </a:lnSpc>
              <a:spcBef>
                <a:spcPts val="0"/>
              </a:spcBef>
              <a:buFont typeface="+mj-lt"/>
              <a:buAutoNum type="romanUcPeriod"/>
              <a:tabLst>
                <a:tab pos="360363" algn="l"/>
              </a:tabLst>
            </a:pPr>
            <a:r>
              <a:rPr lang="id-ID" sz="2400" b="1" dirty="0" smtClean="0">
                <a:latin typeface="Calibri" pitchFamily="34" charset="0"/>
                <a:cs typeface="Calibri" pitchFamily="34" charset="0"/>
              </a:rPr>
              <a:t>Rencana Kerja Pemerintah (RKP) 2014;</a:t>
            </a:r>
          </a:p>
          <a:p>
            <a:pPr marL="514350" lvl="0" indent="-514350" algn="just">
              <a:lnSpc>
                <a:spcPct val="110000"/>
              </a:lnSpc>
              <a:spcBef>
                <a:spcPts val="0"/>
              </a:spcBef>
              <a:buFont typeface="+mj-lt"/>
              <a:buAutoNum type="romanUcPeriod"/>
              <a:tabLst>
                <a:tab pos="360363" algn="l"/>
              </a:tabLst>
            </a:pPr>
            <a:r>
              <a:rPr lang="id-ID" sz="2400" b="1" dirty="0" smtClean="0">
                <a:latin typeface="Calibri" pitchFamily="34" charset="0"/>
                <a:cs typeface="Calibri" pitchFamily="34" charset="0"/>
              </a:rPr>
              <a:t>Reviu Pencapaian Target Prioritas Nasional RPJMN;</a:t>
            </a:r>
          </a:p>
          <a:p>
            <a:pPr marL="514350" lvl="0" indent="-514350" algn="just">
              <a:lnSpc>
                <a:spcPct val="110000"/>
              </a:lnSpc>
              <a:spcBef>
                <a:spcPts val="0"/>
              </a:spcBef>
              <a:buFont typeface="+mj-lt"/>
              <a:buAutoNum type="romanUcPeriod"/>
              <a:tabLst>
                <a:tab pos="360363" algn="l"/>
              </a:tabLst>
            </a:pPr>
            <a:r>
              <a:rPr lang="id-ID" sz="2400" b="1" dirty="0" smtClean="0">
                <a:latin typeface="Calibri" pitchFamily="34" charset="0"/>
                <a:cs typeface="Calibri" pitchFamily="34" charset="0"/>
              </a:rPr>
              <a:t>Kebijakan Penanggulangan Bencana Tahun 2014;</a:t>
            </a:r>
          </a:p>
          <a:p>
            <a:pPr marL="514350" lvl="0" indent="-514350" algn="just">
              <a:lnSpc>
                <a:spcPct val="110000"/>
              </a:lnSpc>
              <a:spcBef>
                <a:spcPts val="0"/>
              </a:spcBef>
              <a:buFont typeface="+mj-lt"/>
              <a:buAutoNum type="romanUcPeriod"/>
              <a:tabLst>
                <a:tab pos="360363" algn="l"/>
              </a:tabLst>
            </a:pPr>
            <a:r>
              <a:rPr lang="id-ID" sz="2400" b="1" dirty="0" smtClean="0">
                <a:latin typeface="Calibri" pitchFamily="34" charset="0"/>
                <a:cs typeface="Calibri" pitchFamily="34" charset="0"/>
              </a:rPr>
              <a:t>Tindak Lanjut.</a:t>
            </a:r>
          </a:p>
          <a:p>
            <a:pPr marL="514350" lvl="0" indent="-514350" algn="just">
              <a:lnSpc>
                <a:spcPct val="110000"/>
              </a:lnSpc>
              <a:spcBef>
                <a:spcPts val="0"/>
              </a:spcBef>
              <a:buFont typeface="+mj-lt"/>
              <a:buAutoNum type="romanUcPeriod"/>
              <a:tabLst>
                <a:tab pos="360363" algn="l"/>
              </a:tabLst>
            </a:pPr>
            <a:endParaRPr lang="id-ID" sz="2400" b="1" dirty="0" smtClean="0">
              <a:latin typeface="Calibri" pitchFamily="34" charset="0"/>
              <a:cs typeface="Calibri" pitchFamily="34" charset="0"/>
            </a:endParaRPr>
          </a:p>
          <a:p>
            <a:pPr marL="514350" lvl="0" indent="-514350" algn="just">
              <a:lnSpc>
                <a:spcPct val="110000"/>
              </a:lnSpc>
              <a:spcBef>
                <a:spcPts val="0"/>
              </a:spcBef>
              <a:buFont typeface="+mj-lt"/>
              <a:buAutoNum type="romanUcPeriod"/>
              <a:tabLst>
                <a:tab pos="360363" algn="l"/>
              </a:tabLst>
            </a:pPr>
            <a:endParaRPr lang="id-ID" sz="2400" b="1" dirty="0" smtClean="0">
              <a:latin typeface="Calibri" pitchFamily="34" charset="0"/>
              <a:cs typeface="Calibri" pitchFamily="34" charset="0"/>
            </a:endParaRPr>
          </a:p>
          <a:p>
            <a:pPr marL="514350" lvl="0" indent="-514350" algn="just">
              <a:lnSpc>
                <a:spcPct val="110000"/>
              </a:lnSpc>
              <a:spcBef>
                <a:spcPts val="0"/>
              </a:spcBef>
              <a:buFont typeface="+mj-lt"/>
              <a:buAutoNum type="romanUcPeriod"/>
              <a:tabLst>
                <a:tab pos="360363" algn="l"/>
              </a:tabLst>
            </a:pPr>
            <a:endParaRPr lang="id-ID" sz="2400" b="1" dirty="0" smtClean="0">
              <a:latin typeface="Calibri" pitchFamily="34" charset="0"/>
              <a:cs typeface="Calibri" pitchFamily="34" charset="0"/>
            </a:endParaRPr>
          </a:p>
          <a:p>
            <a:pPr marL="514350" indent="-514350" algn="just">
              <a:lnSpc>
                <a:spcPct val="110000"/>
              </a:lnSpc>
              <a:spcBef>
                <a:spcPts val="0"/>
              </a:spcBef>
              <a:buFont typeface="+mj-lt"/>
              <a:buAutoNum type="romanUcPeriod"/>
            </a:pPr>
            <a:endParaRPr lang="id-ID" sz="2400" b="1" dirty="0"/>
          </a:p>
        </p:txBody>
      </p:sp>
      <p:grpSp>
        <p:nvGrpSpPr>
          <p:cNvPr id="4" name="Group 3"/>
          <p:cNvGrpSpPr/>
          <p:nvPr/>
        </p:nvGrpSpPr>
        <p:grpSpPr>
          <a:xfrm>
            <a:off x="0" y="6429396"/>
            <a:ext cx="9144000" cy="455096"/>
            <a:chOff x="0" y="6429396"/>
            <a:chExt cx="9144000" cy="455096"/>
          </a:xfrm>
        </p:grpSpPr>
        <p:sp>
          <p:nvSpPr>
            <p:cNvPr id="5" name="Rectangle 4"/>
            <p:cNvSpPr/>
            <p:nvPr/>
          </p:nvSpPr>
          <p:spPr>
            <a:xfrm>
              <a:off x="0" y="6429396"/>
              <a:ext cx="9144000" cy="45509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Rectangle 5"/>
            <p:cNvSpPr/>
            <p:nvPr/>
          </p:nvSpPr>
          <p:spPr>
            <a:xfrm>
              <a:off x="5153060" y="6429396"/>
              <a:ext cx="1633518" cy="45509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Rectangle 6"/>
            <p:cNvSpPr/>
            <p:nvPr/>
          </p:nvSpPr>
          <p:spPr>
            <a:xfrm>
              <a:off x="6787520" y="6429396"/>
              <a:ext cx="1633518" cy="45509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sp>
        <p:nvSpPr>
          <p:cNvPr id="8" name="Slide Number Placeholder 7"/>
          <p:cNvSpPr>
            <a:spLocks noGrp="1"/>
          </p:cNvSpPr>
          <p:nvPr>
            <p:ph type="sldNum" sz="quarter" idx="12"/>
          </p:nvPr>
        </p:nvSpPr>
        <p:spPr>
          <a:xfrm>
            <a:off x="6897970" y="6462919"/>
            <a:ext cx="2133600" cy="365125"/>
          </a:xfrm>
        </p:spPr>
        <p:txBody>
          <a:bodyPr/>
          <a:lstStyle/>
          <a:p>
            <a:fld id="{C320A44A-5EE6-47F3-8198-FB74E80FEC51}" type="slidenum">
              <a:rPr lang="id-ID" smtClean="0">
                <a:solidFill>
                  <a:schemeClr val="tx1"/>
                </a:solidFill>
              </a:rPr>
              <a:pPr/>
              <a:t>2</a:t>
            </a:fld>
            <a:endParaRPr lang="id-ID"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582594"/>
          </a:xfrm>
        </p:spPr>
        <p:txBody>
          <a:bodyPr>
            <a:normAutofit/>
          </a:bodyPr>
          <a:lstStyle/>
          <a:p>
            <a:r>
              <a:rPr lang="id-ID" sz="3200" b="1" dirty="0" smtClean="0"/>
              <a:t>I. Proses Perencanaan Tahun 2014</a:t>
            </a:r>
            <a:endParaRPr lang="id-ID" sz="3200" b="1" dirty="0"/>
          </a:p>
        </p:txBody>
      </p:sp>
      <p:grpSp>
        <p:nvGrpSpPr>
          <p:cNvPr id="3" name="Group 3"/>
          <p:cNvGrpSpPr/>
          <p:nvPr/>
        </p:nvGrpSpPr>
        <p:grpSpPr>
          <a:xfrm>
            <a:off x="0" y="6429396"/>
            <a:ext cx="9144000" cy="455096"/>
            <a:chOff x="0" y="6429396"/>
            <a:chExt cx="9144000" cy="455096"/>
          </a:xfrm>
        </p:grpSpPr>
        <p:sp>
          <p:nvSpPr>
            <p:cNvPr id="5" name="Rectangle 4"/>
            <p:cNvSpPr/>
            <p:nvPr/>
          </p:nvSpPr>
          <p:spPr>
            <a:xfrm>
              <a:off x="0" y="6429396"/>
              <a:ext cx="9144000" cy="45509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Rectangle 5"/>
            <p:cNvSpPr/>
            <p:nvPr/>
          </p:nvSpPr>
          <p:spPr>
            <a:xfrm>
              <a:off x="5153060" y="6429396"/>
              <a:ext cx="1633518" cy="45509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Rectangle 6"/>
            <p:cNvSpPr/>
            <p:nvPr/>
          </p:nvSpPr>
          <p:spPr>
            <a:xfrm>
              <a:off x="6787520" y="6429396"/>
              <a:ext cx="1633518" cy="45509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sp>
        <p:nvSpPr>
          <p:cNvPr id="8" name="Slide Number Placeholder 7"/>
          <p:cNvSpPr>
            <a:spLocks noGrp="1"/>
          </p:cNvSpPr>
          <p:nvPr>
            <p:ph type="sldNum" sz="quarter" idx="12"/>
          </p:nvPr>
        </p:nvSpPr>
        <p:spPr>
          <a:xfrm>
            <a:off x="6897970" y="6462919"/>
            <a:ext cx="2133600" cy="365125"/>
          </a:xfrm>
        </p:spPr>
        <p:txBody>
          <a:bodyPr/>
          <a:lstStyle/>
          <a:p>
            <a:fld id="{C320A44A-5EE6-47F3-8198-FB74E80FEC51}" type="slidenum">
              <a:rPr lang="id-ID" smtClean="0">
                <a:solidFill>
                  <a:schemeClr val="tx1"/>
                </a:solidFill>
              </a:rPr>
              <a:pPr/>
              <a:t>3</a:t>
            </a:fld>
            <a:endParaRPr lang="id-ID" dirty="0">
              <a:solidFill>
                <a:schemeClr val="tx1"/>
              </a:solidFill>
            </a:endParaRPr>
          </a:p>
        </p:txBody>
      </p:sp>
      <p:sp>
        <p:nvSpPr>
          <p:cNvPr id="10" name="Pentagon 9"/>
          <p:cNvSpPr/>
          <p:nvPr/>
        </p:nvSpPr>
        <p:spPr>
          <a:xfrm>
            <a:off x="785786" y="2928934"/>
            <a:ext cx="1000132" cy="1500198"/>
          </a:xfrm>
          <a:prstGeom prst="homePlat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solidFill>
                  <a:schemeClr val="tx1"/>
                </a:solidFill>
              </a:rPr>
              <a:t>1 Apr 2013</a:t>
            </a:r>
            <a:endParaRPr lang="id-ID" b="1" dirty="0">
              <a:solidFill>
                <a:schemeClr val="tx1"/>
              </a:solidFill>
            </a:endParaRPr>
          </a:p>
        </p:txBody>
      </p:sp>
      <p:sp>
        <p:nvSpPr>
          <p:cNvPr id="11" name="Pentagon 10"/>
          <p:cNvSpPr/>
          <p:nvPr/>
        </p:nvSpPr>
        <p:spPr>
          <a:xfrm>
            <a:off x="1785918" y="2928934"/>
            <a:ext cx="1000132" cy="1500198"/>
          </a:xfrm>
          <a:prstGeom prst="homePlat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solidFill>
                  <a:schemeClr val="tx1"/>
                </a:solidFill>
              </a:rPr>
              <a:t>10 &amp; 12 APr 2013</a:t>
            </a:r>
            <a:endParaRPr lang="id-ID" b="1" dirty="0">
              <a:solidFill>
                <a:schemeClr val="tx1"/>
              </a:solidFill>
            </a:endParaRPr>
          </a:p>
        </p:txBody>
      </p:sp>
      <p:sp>
        <p:nvSpPr>
          <p:cNvPr id="12" name="Pentagon 11"/>
          <p:cNvSpPr/>
          <p:nvPr/>
        </p:nvSpPr>
        <p:spPr>
          <a:xfrm>
            <a:off x="2786050" y="2928934"/>
            <a:ext cx="1000132" cy="1500198"/>
          </a:xfrm>
          <a:prstGeom prst="homePlat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solidFill>
                  <a:schemeClr val="tx1"/>
                </a:solidFill>
              </a:rPr>
              <a:t>20 – 27 Apr 2013</a:t>
            </a:r>
            <a:endParaRPr lang="id-ID" b="1" dirty="0">
              <a:solidFill>
                <a:schemeClr val="tx1"/>
              </a:solidFill>
            </a:endParaRPr>
          </a:p>
        </p:txBody>
      </p:sp>
      <p:sp>
        <p:nvSpPr>
          <p:cNvPr id="13" name="Pentagon 12"/>
          <p:cNvSpPr/>
          <p:nvPr/>
        </p:nvSpPr>
        <p:spPr>
          <a:xfrm>
            <a:off x="3786182" y="2928934"/>
            <a:ext cx="1000132" cy="1500198"/>
          </a:xfrm>
          <a:prstGeom prst="homePlat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solidFill>
                  <a:schemeClr val="tx1"/>
                </a:solidFill>
              </a:rPr>
              <a:t>14 Juni 2013</a:t>
            </a:r>
            <a:endParaRPr lang="id-ID" b="1" dirty="0">
              <a:solidFill>
                <a:schemeClr val="tx1"/>
              </a:solidFill>
            </a:endParaRPr>
          </a:p>
        </p:txBody>
      </p:sp>
      <p:sp>
        <p:nvSpPr>
          <p:cNvPr id="14" name="Pentagon 13"/>
          <p:cNvSpPr/>
          <p:nvPr/>
        </p:nvSpPr>
        <p:spPr>
          <a:xfrm>
            <a:off x="4786314" y="2928934"/>
            <a:ext cx="1000132" cy="1500198"/>
          </a:xfrm>
          <a:prstGeom prst="homePlat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solidFill>
                  <a:schemeClr val="tx1"/>
                </a:solidFill>
              </a:rPr>
              <a:t>Juni 2013</a:t>
            </a:r>
            <a:endParaRPr lang="id-ID" b="1" dirty="0">
              <a:solidFill>
                <a:schemeClr val="tx1"/>
              </a:solidFill>
            </a:endParaRPr>
          </a:p>
        </p:txBody>
      </p:sp>
      <p:sp>
        <p:nvSpPr>
          <p:cNvPr id="15" name="Pentagon 14"/>
          <p:cNvSpPr/>
          <p:nvPr/>
        </p:nvSpPr>
        <p:spPr>
          <a:xfrm>
            <a:off x="5786446" y="2928934"/>
            <a:ext cx="1000132" cy="1500198"/>
          </a:xfrm>
          <a:prstGeom prst="homePlat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solidFill>
                  <a:schemeClr val="tx1"/>
                </a:solidFill>
              </a:rPr>
              <a:t>17 Juli 2013</a:t>
            </a:r>
            <a:endParaRPr lang="id-ID" b="1" dirty="0">
              <a:solidFill>
                <a:schemeClr val="tx1"/>
              </a:solidFill>
            </a:endParaRPr>
          </a:p>
        </p:txBody>
      </p:sp>
      <p:sp>
        <p:nvSpPr>
          <p:cNvPr id="16" name="Pentagon 15"/>
          <p:cNvSpPr/>
          <p:nvPr/>
        </p:nvSpPr>
        <p:spPr>
          <a:xfrm>
            <a:off x="6786578" y="2928934"/>
            <a:ext cx="1000132" cy="1500198"/>
          </a:xfrm>
          <a:prstGeom prst="homePlat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solidFill>
                  <a:schemeClr val="tx1"/>
                </a:solidFill>
              </a:rPr>
              <a:t>10 Sept 2013</a:t>
            </a:r>
            <a:endParaRPr lang="id-ID" b="1" dirty="0">
              <a:solidFill>
                <a:schemeClr val="tx1"/>
              </a:solidFill>
            </a:endParaRPr>
          </a:p>
        </p:txBody>
      </p:sp>
      <p:sp>
        <p:nvSpPr>
          <p:cNvPr id="17" name="Pentagon 16"/>
          <p:cNvSpPr/>
          <p:nvPr/>
        </p:nvSpPr>
        <p:spPr>
          <a:xfrm>
            <a:off x="7786710" y="2928934"/>
            <a:ext cx="1000132" cy="1500198"/>
          </a:xfrm>
          <a:prstGeom prst="homePlat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solidFill>
                  <a:schemeClr val="tx1"/>
                </a:solidFill>
              </a:rPr>
              <a:t>Des 2013</a:t>
            </a:r>
            <a:endParaRPr lang="id-ID" b="1" dirty="0">
              <a:solidFill>
                <a:schemeClr val="tx1"/>
              </a:solidFill>
            </a:endParaRPr>
          </a:p>
        </p:txBody>
      </p:sp>
      <p:sp>
        <p:nvSpPr>
          <p:cNvPr id="18" name="Rectangle 17"/>
          <p:cNvSpPr/>
          <p:nvPr/>
        </p:nvSpPr>
        <p:spPr>
          <a:xfrm>
            <a:off x="317252" y="1214422"/>
            <a:ext cx="1714512" cy="14287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600" dirty="0" smtClean="0">
                <a:solidFill>
                  <a:schemeClr val="tx1"/>
                </a:solidFill>
              </a:rPr>
              <a:t>Surat Bersama Men PPN dan Menkeu tentang Pagu Indikatif 2014</a:t>
            </a:r>
            <a:endParaRPr lang="id-ID" sz="1600" dirty="0">
              <a:solidFill>
                <a:schemeClr val="tx1"/>
              </a:solidFill>
            </a:endParaRPr>
          </a:p>
        </p:txBody>
      </p:sp>
      <p:sp>
        <p:nvSpPr>
          <p:cNvPr id="19" name="Rectangle 18"/>
          <p:cNvSpPr/>
          <p:nvPr/>
        </p:nvSpPr>
        <p:spPr>
          <a:xfrm>
            <a:off x="960194" y="4699118"/>
            <a:ext cx="1802698" cy="14287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600" dirty="0" smtClean="0">
                <a:solidFill>
                  <a:schemeClr val="tx1"/>
                </a:solidFill>
              </a:rPr>
              <a:t>Trilateral Meeting Rancangan Renja BNPB Tahun 2014</a:t>
            </a:r>
            <a:endParaRPr lang="id-ID" sz="1600" dirty="0">
              <a:solidFill>
                <a:schemeClr val="tx1"/>
              </a:solidFill>
            </a:endParaRPr>
          </a:p>
        </p:txBody>
      </p:sp>
      <p:sp>
        <p:nvSpPr>
          <p:cNvPr id="20" name="Rectangle 19"/>
          <p:cNvSpPr/>
          <p:nvPr/>
        </p:nvSpPr>
        <p:spPr>
          <a:xfrm>
            <a:off x="2333282" y="1214422"/>
            <a:ext cx="1428760" cy="14287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600" dirty="0" smtClean="0">
                <a:solidFill>
                  <a:schemeClr val="tx1"/>
                </a:solidFill>
              </a:rPr>
              <a:t>Musrenbang Nasional</a:t>
            </a:r>
            <a:endParaRPr lang="id-ID" sz="1600" dirty="0">
              <a:solidFill>
                <a:schemeClr val="tx1"/>
              </a:solidFill>
            </a:endParaRPr>
          </a:p>
        </p:txBody>
      </p:sp>
      <p:sp>
        <p:nvSpPr>
          <p:cNvPr id="21" name="Rectangle 20"/>
          <p:cNvSpPr/>
          <p:nvPr/>
        </p:nvSpPr>
        <p:spPr>
          <a:xfrm>
            <a:off x="3071802" y="4699118"/>
            <a:ext cx="1714512" cy="14287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600" dirty="0" smtClean="0">
                <a:solidFill>
                  <a:schemeClr val="tx1"/>
                </a:solidFill>
              </a:rPr>
              <a:t>Surat Bersama Mem PPN dan Menkeu tentang Revisi Pagu Indikatif 2014</a:t>
            </a:r>
            <a:endParaRPr lang="id-ID" sz="1600" dirty="0">
              <a:solidFill>
                <a:schemeClr val="tx1"/>
              </a:solidFill>
            </a:endParaRPr>
          </a:p>
        </p:txBody>
      </p:sp>
      <p:sp>
        <p:nvSpPr>
          <p:cNvPr id="22" name="Rectangle 21"/>
          <p:cNvSpPr/>
          <p:nvPr/>
        </p:nvSpPr>
        <p:spPr>
          <a:xfrm>
            <a:off x="4080308" y="1214422"/>
            <a:ext cx="1928826" cy="14287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600" dirty="0" smtClean="0">
                <a:solidFill>
                  <a:schemeClr val="tx1"/>
                </a:solidFill>
              </a:rPr>
              <a:t>Rencana Kerja Pemerintah 2014</a:t>
            </a:r>
            <a:endParaRPr lang="id-ID" sz="1600" dirty="0">
              <a:solidFill>
                <a:schemeClr val="tx1"/>
              </a:solidFill>
            </a:endParaRPr>
          </a:p>
        </p:txBody>
      </p:sp>
      <p:sp>
        <p:nvSpPr>
          <p:cNvPr id="23" name="Rectangle 22"/>
          <p:cNvSpPr/>
          <p:nvPr/>
        </p:nvSpPr>
        <p:spPr>
          <a:xfrm>
            <a:off x="5143504" y="4699118"/>
            <a:ext cx="1857388" cy="14287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600" dirty="0" smtClean="0">
                <a:solidFill>
                  <a:schemeClr val="tx1"/>
                </a:solidFill>
              </a:rPr>
              <a:t>Keputusan Menteri Keuangan tentang Pagu Anggaran 2014 </a:t>
            </a:r>
            <a:endParaRPr lang="id-ID" sz="1600" dirty="0">
              <a:solidFill>
                <a:schemeClr val="tx1"/>
              </a:solidFill>
            </a:endParaRPr>
          </a:p>
        </p:txBody>
      </p:sp>
      <p:sp>
        <p:nvSpPr>
          <p:cNvPr id="24" name="Rectangle 23"/>
          <p:cNvSpPr/>
          <p:nvPr/>
        </p:nvSpPr>
        <p:spPr>
          <a:xfrm>
            <a:off x="6342184" y="1214422"/>
            <a:ext cx="2119000" cy="14287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600" dirty="0" smtClean="0">
                <a:solidFill>
                  <a:schemeClr val="tx1"/>
                </a:solidFill>
              </a:rPr>
              <a:t>Trilateral Meeting Reviu Rencana Kerja BNPB Tahun 2014</a:t>
            </a:r>
            <a:endParaRPr lang="id-ID" sz="1600" dirty="0">
              <a:solidFill>
                <a:schemeClr val="tx1"/>
              </a:solidFill>
            </a:endParaRPr>
          </a:p>
        </p:txBody>
      </p:sp>
      <p:sp>
        <p:nvSpPr>
          <p:cNvPr id="25" name="Rectangle 24"/>
          <p:cNvSpPr/>
          <p:nvPr/>
        </p:nvSpPr>
        <p:spPr>
          <a:xfrm>
            <a:off x="7358082" y="4699118"/>
            <a:ext cx="1460292" cy="14287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600" dirty="0" smtClean="0">
                <a:solidFill>
                  <a:schemeClr val="tx1"/>
                </a:solidFill>
              </a:rPr>
              <a:t>DIPA APBN BNPB TA 2014</a:t>
            </a:r>
            <a:endParaRPr lang="id-ID" sz="1600" dirty="0">
              <a:solidFill>
                <a:schemeClr val="tx1"/>
              </a:solidFill>
            </a:endParaRPr>
          </a:p>
        </p:txBody>
      </p:sp>
      <p:cxnSp>
        <p:nvCxnSpPr>
          <p:cNvPr id="26" name="Straight Connector 25"/>
          <p:cNvCxnSpPr/>
          <p:nvPr/>
        </p:nvCxnSpPr>
        <p:spPr>
          <a:xfrm rot="16200000" flipH="1">
            <a:off x="2886926" y="2783965"/>
            <a:ext cx="285752" cy="4187"/>
          </a:xfrm>
          <a:prstGeom prst="line">
            <a:avLst/>
          </a:prstGeom>
          <a:ln w="31750">
            <a:solidFill>
              <a:schemeClr val="tx1">
                <a:alpha val="8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4907144" y="2783965"/>
            <a:ext cx="285752" cy="4187"/>
          </a:xfrm>
          <a:prstGeom prst="line">
            <a:avLst/>
          </a:prstGeom>
          <a:ln w="31750">
            <a:solidFill>
              <a:schemeClr val="tx1">
                <a:alpha val="80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6887454" y="2783965"/>
            <a:ext cx="285752" cy="4187"/>
          </a:xfrm>
          <a:prstGeom prst="line">
            <a:avLst/>
          </a:prstGeom>
          <a:ln w="31750">
            <a:solidFill>
              <a:schemeClr val="tx1">
                <a:alpha val="80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a:off x="1891473" y="4554640"/>
            <a:ext cx="285752" cy="3205"/>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5400000">
            <a:off x="3887549" y="4570406"/>
            <a:ext cx="285752" cy="3205"/>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5919345" y="4570406"/>
            <a:ext cx="285752" cy="3205"/>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7891283" y="4554640"/>
            <a:ext cx="285752" cy="3205"/>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890850" y="2783965"/>
            <a:ext cx="285752" cy="4187"/>
          </a:xfrm>
          <a:prstGeom prst="line">
            <a:avLst/>
          </a:prstGeom>
          <a:ln w="31750">
            <a:solidFill>
              <a:schemeClr val="tx1">
                <a:alpha val="8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582594"/>
          </a:xfrm>
        </p:spPr>
        <p:txBody>
          <a:bodyPr>
            <a:normAutofit/>
          </a:bodyPr>
          <a:lstStyle/>
          <a:p>
            <a:r>
              <a:rPr lang="id-ID" sz="3200" b="1" dirty="0" smtClean="0"/>
              <a:t>II. Rencana Kerja Pemerintah (RKP) 2014</a:t>
            </a:r>
            <a:endParaRPr lang="id-ID" sz="3200" b="1" dirty="0"/>
          </a:p>
        </p:txBody>
      </p:sp>
      <p:grpSp>
        <p:nvGrpSpPr>
          <p:cNvPr id="4" name="Group 3"/>
          <p:cNvGrpSpPr/>
          <p:nvPr/>
        </p:nvGrpSpPr>
        <p:grpSpPr>
          <a:xfrm>
            <a:off x="0" y="6429396"/>
            <a:ext cx="9144000" cy="455096"/>
            <a:chOff x="0" y="6429396"/>
            <a:chExt cx="9144000" cy="455096"/>
          </a:xfrm>
        </p:grpSpPr>
        <p:sp>
          <p:nvSpPr>
            <p:cNvPr id="5" name="Rectangle 4"/>
            <p:cNvSpPr/>
            <p:nvPr/>
          </p:nvSpPr>
          <p:spPr>
            <a:xfrm>
              <a:off x="0" y="6429396"/>
              <a:ext cx="9144000" cy="45509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Rectangle 5"/>
            <p:cNvSpPr/>
            <p:nvPr/>
          </p:nvSpPr>
          <p:spPr>
            <a:xfrm>
              <a:off x="5153060" y="6429396"/>
              <a:ext cx="1633518" cy="45509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Rectangle 6"/>
            <p:cNvSpPr/>
            <p:nvPr/>
          </p:nvSpPr>
          <p:spPr>
            <a:xfrm>
              <a:off x="6787520" y="6429396"/>
              <a:ext cx="1633518" cy="45509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sp>
        <p:nvSpPr>
          <p:cNvPr id="8" name="Slide Number Placeholder 7"/>
          <p:cNvSpPr>
            <a:spLocks noGrp="1"/>
          </p:cNvSpPr>
          <p:nvPr>
            <p:ph type="sldNum" sz="quarter" idx="12"/>
          </p:nvPr>
        </p:nvSpPr>
        <p:spPr>
          <a:xfrm>
            <a:off x="6897970" y="6462919"/>
            <a:ext cx="2133600" cy="365125"/>
          </a:xfrm>
        </p:spPr>
        <p:txBody>
          <a:bodyPr/>
          <a:lstStyle/>
          <a:p>
            <a:fld id="{C320A44A-5EE6-47F3-8198-FB74E80FEC51}" type="slidenum">
              <a:rPr lang="id-ID" smtClean="0">
                <a:solidFill>
                  <a:schemeClr val="tx1"/>
                </a:solidFill>
              </a:rPr>
              <a:pPr/>
              <a:t>4</a:t>
            </a:fld>
            <a:endParaRPr lang="id-ID" dirty="0">
              <a:solidFill>
                <a:schemeClr val="tx1"/>
              </a:solidFill>
            </a:endParaRPr>
          </a:p>
        </p:txBody>
      </p:sp>
      <p:sp>
        <p:nvSpPr>
          <p:cNvPr id="9" name="Rectangle 8"/>
          <p:cNvSpPr/>
          <p:nvPr/>
        </p:nvSpPr>
        <p:spPr bwMode="auto">
          <a:xfrm>
            <a:off x="152400" y="1375345"/>
            <a:ext cx="8839200" cy="976308"/>
          </a:xfrm>
          <a:prstGeom prst="rect">
            <a:avLst/>
          </a:prstGeom>
          <a:solidFill>
            <a:schemeClr val="bg2"/>
          </a:solidFill>
          <a:ln/>
          <a:effectLst>
            <a:glow rad="101600">
              <a:schemeClr val="accent6">
                <a:satMod val="175000"/>
                <a:alpha val="40000"/>
              </a:schemeClr>
            </a:glow>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US" sz="2400" b="1" dirty="0" err="1">
                <a:latin typeface="+mj-lt"/>
              </a:rPr>
              <a:t>Memantapkan</a:t>
            </a:r>
            <a:r>
              <a:rPr lang="en-US" sz="2400" b="1" dirty="0">
                <a:latin typeface="+mj-lt"/>
              </a:rPr>
              <a:t> </a:t>
            </a:r>
            <a:r>
              <a:rPr lang="en-US" sz="2400" b="1" dirty="0" err="1">
                <a:latin typeface="+mj-lt"/>
              </a:rPr>
              <a:t>Perekonomian</a:t>
            </a:r>
            <a:r>
              <a:rPr lang="en-US" sz="2400" b="1" dirty="0">
                <a:latin typeface="+mj-lt"/>
              </a:rPr>
              <a:t> </a:t>
            </a:r>
            <a:r>
              <a:rPr lang="id-ID" sz="2400" b="1" dirty="0">
                <a:latin typeface="+mj-lt"/>
              </a:rPr>
              <a:t>Nasional untuk Peningkatan Kesejahteraan Rakyat </a:t>
            </a:r>
            <a:r>
              <a:rPr lang="en-US" sz="2400" b="1" dirty="0">
                <a:latin typeface="+mj-lt"/>
              </a:rPr>
              <a:t>yang </a:t>
            </a:r>
            <a:r>
              <a:rPr lang="en-US" sz="2400" b="1" dirty="0" err="1">
                <a:latin typeface="+mj-lt"/>
              </a:rPr>
              <a:t>Berkeadilan</a:t>
            </a:r>
            <a:endParaRPr lang="id-ID" sz="2400" b="1" dirty="0">
              <a:latin typeface="+mj-lt"/>
            </a:endParaRPr>
          </a:p>
        </p:txBody>
      </p:sp>
      <p:sp>
        <p:nvSpPr>
          <p:cNvPr id="10" name="TextBox 2"/>
          <p:cNvSpPr txBox="1">
            <a:spLocks noChangeArrowheads="1"/>
          </p:cNvSpPr>
          <p:nvPr/>
        </p:nvSpPr>
        <p:spPr bwMode="auto">
          <a:xfrm>
            <a:off x="1000100" y="842242"/>
            <a:ext cx="7143800" cy="461665"/>
          </a:xfrm>
          <a:prstGeom prst="rect">
            <a:avLst/>
          </a:prstGeom>
          <a:noFill/>
          <a:ln w="9525">
            <a:noFill/>
            <a:miter lim="800000"/>
            <a:headEnd/>
            <a:tailEnd/>
          </a:ln>
        </p:spPr>
        <p:txBody>
          <a:bodyPr wrap="square">
            <a:spAutoFit/>
          </a:bodyPr>
          <a:lstStyle/>
          <a:p>
            <a:pPr algn="ctr"/>
            <a:r>
              <a:rPr lang="id-ID" sz="2400" b="1" dirty="0" smtClean="0">
                <a:latin typeface="+mj-lt"/>
              </a:rPr>
              <a:t>Tema, Isu Strategis, dan Arah Kebijakan</a:t>
            </a:r>
            <a:endParaRPr lang="id-ID" sz="2400" b="1" dirty="0">
              <a:latin typeface="+mj-lt"/>
            </a:endParaRPr>
          </a:p>
        </p:txBody>
      </p:sp>
      <p:sp>
        <p:nvSpPr>
          <p:cNvPr id="12" name="Rounded Rectangle 11"/>
          <p:cNvSpPr/>
          <p:nvPr/>
        </p:nvSpPr>
        <p:spPr>
          <a:xfrm>
            <a:off x="464459" y="2500616"/>
            <a:ext cx="3070312" cy="3746576"/>
          </a:xfrm>
          <a:prstGeom prst="roundRect">
            <a:avLst/>
          </a:prstGeom>
          <a:solidFill>
            <a:schemeClr val="accent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3">
            <a:schemeClr val="lt1"/>
          </a:lnRef>
          <a:fillRef idx="1">
            <a:schemeClr val="accent3"/>
          </a:fillRef>
          <a:effectRef idx="1">
            <a:schemeClr val="accent3"/>
          </a:effectRef>
          <a:fontRef idx="minor">
            <a:schemeClr val="lt1"/>
          </a:fontRef>
        </p:style>
        <p:txBody>
          <a:bodyPr anchor="ctr"/>
          <a:lstStyle/>
          <a:p>
            <a:pPr marL="341313" indent="-341313" algn="ctr">
              <a:defRPr/>
            </a:pPr>
            <a:r>
              <a:rPr lang="en-US" sz="1600" b="1" dirty="0">
                <a:solidFill>
                  <a:schemeClr val="tx1"/>
                </a:solidFill>
                <a:latin typeface="+mj-lt"/>
              </a:rPr>
              <a:t>ISU STRATEGIS:</a:t>
            </a:r>
          </a:p>
          <a:p>
            <a:pPr marL="341313" indent="-341313">
              <a:buFont typeface="+mj-lt"/>
              <a:buAutoNum type="arabicPeriod"/>
              <a:defRPr/>
            </a:pPr>
            <a:r>
              <a:rPr lang="id-ID" sz="1600" b="1" dirty="0" smtClean="0">
                <a:solidFill>
                  <a:schemeClr val="tx1"/>
                </a:solidFill>
                <a:latin typeface="+mj-lt"/>
              </a:rPr>
              <a:t>KAPASITAS MITIGASI BENCANA DAN SISTEM PERINGATAN DINI</a:t>
            </a:r>
          </a:p>
          <a:p>
            <a:pPr marL="341313" indent="-341313">
              <a:buFont typeface="+mj-lt"/>
              <a:buAutoNum type="arabicPeriod"/>
              <a:defRPr/>
            </a:pPr>
            <a:r>
              <a:rPr lang="id-ID" sz="1600" b="1" dirty="0" smtClean="0">
                <a:solidFill>
                  <a:schemeClr val="tx1"/>
                </a:solidFill>
                <a:latin typeface="+mj-lt"/>
              </a:rPr>
              <a:t>PENANGANAN BANJIR DI WILAYAH DKI JAKARTA DAN SEKITARNYA</a:t>
            </a:r>
          </a:p>
        </p:txBody>
      </p:sp>
      <p:sp>
        <p:nvSpPr>
          <p:cNvPr id="13" name="Right Arrow 12"/>
          <p:cNvSpPr/>
          <p:nvPr/>
        </p:nvSpPr>
        <p:spPr>
          <a:xfrm>
            <a:off x="3929058" y="2846921"/>
            <a:ext cx="623521" cy="3044463"/>
          </a:xfrm>
          <a:prstGeom prst="rightArrow">
            <a:avLst>
              <a:gd name="adj1" fmla="val 50000"/>
              <a:gd name="adj2" fmla="val 47271"/>
            </a:avLst>
          </a:prstGeom>
          <a:solidFill>
            <a:schemeClr val="accent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600">
              <a:latin typeface="+mj-lt"/>
            </a:endParaRPr>
          </a:p>
        </p:txBody>
      </p:sp>
      <p:sp>
        <p:nvSpPr>
          <p:cNvPr id="14" name="Rounded Rectangle 13"/>
          <p:cNvSpPr/>
          <p:nvPr/>
        </p:nvSpPr>
        <p:spPr>
          <a:xfrm>
            <a:off x="4782215" y="2500306"/>
            <a:ext cx="3921711" cy="3746886"/>
          </a:xfrm>
          <a:prstGeom prst="roundRect">
            <a:avLst/>
          </a:prstGeom>
        </p:spPr>
        <p:style>
          <a:lnRef idx="3">
            <a:schemeClr val="lt1"/>
          </a:lnRef>
          <a:fillRef idx="1">
            <a:schemeClr val="accent3"/>
          </a:fillRef>
          <a:effectRef idx="1">
            <a:schemeClr val="accent3"/>
          </a:effectRef>
          <a:fontRef idx="minor">
            <a:schemeClr val="lt1"/>
          </a:fontRef>
        </p:style>
        <p:txBody>
          <a:bodyPr anchor="ctr"/>
          <a:lstStyle/>
          <a:p>
            <a:pPr algn="ctr">
              <a:defRPr/>
            </a:pPr>
            <a:r>
              <a:rPr lang="en-US" sz="1600" b="1" dirty="0">
                <a:solidFill>
                  <a:schemeClr val="tx1"/>
                </a:solidFill>
                <a:latin typeface="+mj-lt"/>
                <a:ea typeface="Calibri" pitchFamily="34" charset="0"/>
                <a:cs typeface="Times New Roman" pitchFamily="18" charset="0"/>
              </a:rPr>
              <a:t>ARAH KEBIJAKAN PENANGGULANGAN BENCANA DALAM RKP </a:t>
            </a:r>
            <a:r>
              <a:rPr lang="en-US" sz="1600" b="1" dirty="0" smtClean="0">
                <a:solidFill>
                  <a:schemeClr val="tx1"/>
                </a:solidFill>
                <a:latin typeface="+mj-lt"/>
                <a:ea typeface="Calibri" pitchFamily="34" charset="0"/>
                <a:cs typeface="Times New Roman" pitchFamily="18" charset="0"/>
              </a:rPr>
              <a:t>201</a:t>
            </a:r>
            <a:r>
              <a:rPr lang="id-ID" sz="1600" b="1" dirty="0" smtClean="0">
                <a:solidFill>
                  <a:schemeClr val="tx1"/>
                </a:solidFill>
                <a:latin typeface="+mj-lt"/>
                <a:ea typeface="Calibri" pitchFamily="34" charset="0"/>
                <a:cs typeface="Times New Roman" pitchFamily="18" charset="0"/>
              </a:rPr>
              <a:t>4</a:t>
            </a:r>
          </a:p>
          <a:p>
            <a:pPr algn="ctr">
              <a:defRPr/>
            </a:pPr>
            <a:endParaRPr lang="id-ID" sz="1600" b="1" dirty="0" smtClean="0">
              <a:solidFill>
                <a:schemeClr val="tx1"/>
              </a:solidFill>
              <a:latin typeface="+mj-lt"/>
              <a:ea typeface="Calibri" pitchFamily="34" charset="0"/>
              <a:cs typeface="Times New Roman" pitchFamily="18" charset="0"/>
            </a:endParaRPr>
          </a:p>
          <a:p>
            <a:pPr algn="ctr">
              <a:defRPr/>
            </a:pPr>
            <a:r>
              <a:rPr lang="id-ID" sz="1600" b="1" dirty="0" smtClean="0">
                <a:solidFill>
                  <a:schemeClr val="tx1"/>
                </a:solidFill>
                <a:latin typeface="+mj-lt"/>
              </a:rPr>
              <a:t>PENGUATAN KAPASITAS MITIGASI BENCANA MELALUI PENGUATAN SISTEM INFORMASI DINI CUACA DAN IKLIM, PENGUATAN KESIAPSIAGAAN DAN PENANGANAN DARURAT DENGAN DUKUNGAN PERALATAN DNA LOGISTIK KEBENCANAAN YANG MEMADAI, SERTA PEMBANGUNAN SHELTER BENCANA ALAM</a:t>
            </a:r>
            <a:endParaRPr lang="en-US" sz="1600" b="1" dirty="0">
              <a:solidFill>
                <a:schemeClr val="tx1"/>
              </a:solidFill>
              <a:latin typeface="+mj-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582594"/>
          </a:xfrm>
        </p:spPr>
        <p:txBody>
          <a:bodyPr>
            <a:normAutofit/>
          </a:bodyPr>
          <a:lstStyle/>
          <a:p>
            <a:r>
              <a:rPr lang="id-ID" sz="3200" b="1" dirty="0" smtClean="0"/>
              <a:t>Rencana Kerja Pemerintah (RKP) 2014</a:t>
            </a:r>
            <a:endParaRPr lang="id-ID" sz="3200" b="1" dirty="0"/>
          </a:p>
        </p:txBody>
      </p:sp>
      <p:grpSp>
        <p:nvGrpSpPr>
          <p:cNvPr id="3" name="Group 3"/>
          <p:cNvGrpSpPr/>
          <p:nvPr/>
        </p:nvGrpSpPr>
        <p:grpSpPr>
          <a:xfrm>
            <a:off x="0" y="6429396"/>
            <a:ext cx="9144000" cy="455096"/>
            <a:chOff x="0" y="6429396"/>
            <a:chExt cx="9144000" cy="455096"/>
          </a:xfrm>
        </p:grpSpPr>
        <p:sp>
          <p:nvSpPr>
            <p:cNvPr id="5" name="Rectangle 4"/>
            <p:cNvSpPr/>
            <p:nvPr/>
          </p:nvSpPr>
          <p:spPr>
            <a:xfrm>
              <a:off x="0" y="6429396"/>
              <a:ext cx="9144000" cy="45509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Rectangle 5"/>
            <p:cNvSpPr/>
            <p:nvPr/>
          </p:nvSpPr>
          <p:spPr>
            <a:xfrm>
              <a:off x="5153060" y="6429396"/>
              <a:ext cx="1633518" cy="45509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Rectangle 6"/>
            <p:cNvSpPr/>
            <p:nvPr/>
          </p:nvSpPr>
          <p:spPr>
            <a:xfrm>
              <a:off x="6787520" y="6429396"/>
              <a:ext cx="1633518" cy="45509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sp>
        <p:nvSpPr>
          <p:cNvPr id="8" name="Slide Number Placeholder 7"/>
          <p:cNvSpPr>
            <a:spLocks noGrp="1"/>
          </p:cNvSpPr>
          <p:nvPr>
            <p:ph type="sldNum" sz="quarter" idx="12"/>
          </p:nvPr>
        </p:nvSpPr>
        <p:spPr>
          <a:xfrm>
            <a:off x="6897970" y="6462919"/>
            <a:ext cx="2133600" cy="365125"/>
          </a:xfrm>
        </p:spPr>
        <p:txBody>
          <a:bodyPr/>
          <a:lstStyle/>
          <a:p>
            <a:fld id="{C320A44A-5EE6-47F3-8198-FB74E80FEC51}" type="slidenum">
              <a:rPr lang="id-ID" smtClean="0">
                <a:solidFill>
                  <a:schemeClr val="tx1"/>
                </a:solidFill>
              </a:rPr>
              <a:pPr/>
              <a:t>5</a:t>
            </a:fld>
            <a:endParaRPr lang="id-ID" dirty="0">
              <a:solidFill>
                <a:schemeClr val="tx1"/>
              </a:solidFill>
            </a:endParaRPr>
          </a:p>
        </p:txBody>
      </p:sp>
      <p:graphicFrame>
        <p:nvGraphicFramePr>
          <p:cNvPr id="9" name="Table 8"/>
          <p:cNvGraphicFramePr>
            <a:graphicFrameLocks noGrp="1"/>
          </p:cNvGraphicFramePr>
          <p:nvPr/>
        </p:nvGraphicFramePr>
        <p:xfrm>
          <a:off x="369604" y="1214422"/>
          <a:ext cx="8429686" cy="4787718"/>
        </p:xfrm>
        <a:graphic>
          <a:graphicData uri="http://schemas.openxmlformats.org/drawingml/2006/table">
            <a:tbl>
              <a:tblPr firstRow="1" bandRow="1">
                <a:tableStyleId>{0505E3EF-67EA-436B-97B2-0124C06EBD24}</a:tableStyleId>
              </a:tblPr>
              <a:tblGrid>
                <a:gridCol w="500068"/>
                <a:gridCol w="2958454"/>
                <a:gridCol w="571504"/>
                <a:gridCol w="4399660"/>
              </a:tblGrid>
              <a:tr h="557438">
                <a:tc gridSpan="4">
                  <a:txBody>
                    <a:bodyPr/>
                    <a:lstStyle/>
                    <a:p>
                      <a:pPr algn="ctr"/>
                      <a:r>
                        <a:rPr lang="id-ID" sz="2400" dirty="0" smtClean="0">
                          <a:solidFill>
                            <a:schemeClr val="bg1"/>
                          </a:solidFill>
                        </a:rPr>
                        <a:t>PRIORITAS</a:t>
                      </a:r>
                      <a:r>
                        <a:rPr lang="id-ID" sz="2400" baseline="0" dirty="0" smtClean="0">
                          <a:solidFill>
                            <a:schemeClr val="bg1"/>
                          </a:solidFill>
                        </a:rPr>
                        <a:t> NASIONAL </a:t>
                      </a:r>
                      <a:r>
                        <a:rPr lang="id-ID" sz="2400" dirty="0" smtClean="0">
                          <a:solidFill>
                            <a:schemeClr val="bg1"/>
                          </a:solidFill>
                        </a:rPr>
                        <a:t>RPJMN 2010 – 2014/RKP 2014</a:t>
                      </a:r>
                      <a:endParaRPr lang="id-ID" sz="2400" dirty="0">
                        <a:solidFill>
                          <a:schemeClr val="bg1"/>
                        </a:solidFill>
                        <a:latin typeface="Calibri" pitchFamily="34" charset="0"/>
                      </a:endParaRPr>
                    </a:p>
                  </a:txBody>
                  <a:tcPr>
                    <a:solidFill>
                      <a:schemeClr val="accent3">
                        <a:lumMod val="75000"/>
                      </a:schemeClr>
                    </a:solidFill>
                  </a:tcPr>
                </a:tc>
                <a:tc hMerge="1">
                  <a:txBody>
                    <a:bodyPr/>
                    <a:lstStyle/>
                    <a:p>
                      <a:endParaRPr lang="id-ID" dirty="0">
                        <a:latin typeface="Calibri" pitchFamily="34" charset="0"/>
                      </a:endParaRPr>
                    </a:p>
                  </a:txBody>
                  <a:tcPr/>
                </a:tc>
                <a:tc hMerge="1">
                  <a:txBody>
                    <a:bodyPr/>
                    <a:lstStyle/>
                    <a:p>
                      <a:endParaRPr lang="id-ID">
                        <a:latin typeface="Calibri" pitchFamily="34" charset="0"/>
                      </a:endParaRPr>
                    </a:p>
                  </a:txBody>
                  <a:tcPr/>
                </a:tc>
                <a:tc hMerge="1">
                  <a:txBody>
                    <a:bodyPr/>
                    <a:lstStyle/>
                    <a:p>
                      <a:endParaRPr lang="id-ID" dirty="0">
                        <a:latin typeface="Calibri" pitchFamily="34" charset="0"/>
                      </a:endParaRPr>
                    </a:p>
                  </a:txBody>
                  <a:tcPr/>
                </a:tc>
              </a:tr>
              <a:tr h="463091">
                <a:tc>
                  <a:txBody>
                    <a:bodyPr/>
                    <a:lstStyle/>
                    <a:p>
                      <a:pPr algn="ctr"/>
                      <a:r>
                        <a:rPr lang="id-ID" sz="1800" dirty="0" smtClean="0"/>
                        <a:t>1</a:t>
                      </a:r>
                      <a:endParaRPr lang="id-ID" sz="1800" b="1" dirty="0">
                        <a:latin typeface="Calibri" pitchFamily="34" charset="0"/>
                      </a:endParaRPr>
                    </a:p>
                  </a:txBody>
                  <a:tcPr/>
                </a:tc>
                <a:tc>
                  <a:txBody>
                    <a:bodyPr/>
                    <a:lstStyle/>
                    <a:p>
                      <a:r>
                        <a:rPr lang="id-ID" sz="1800" dirty="0" smtClean="0"/>
                        <a:t>Reformasi Birokrasi dan Tata Kelola</a:t>
                      </a:r>
                      <a:endParaRPr lang="id-ID" sz="1800" b="1" dirty="0">
                        <a:latin typeface="Calibri" pitchFamily="34" charset="0"/>
                      </a:endParaRPr>
                    </a:p>
                  </a:txBody>
                  <a:tcPr/>
                </a:tc>
                <a:tc>
                  <a:txBody>
                    <a:bodyPr/>
                    <a:lstStyle/>
                    <a:p>
                      <a:pPr algn="ctr"/>
                      <a:r>
                        <a:rPr lang="id-ID" sz="1800" dirty="0" smtClean="0"/>
                        <a:t>8</a:t>
                      </a:r>
                      <a:endParaRPr lang="id-ID" sz="1800" b="1" dirty="0">
                        <a:latin typeface="Calibri" pitchFamily="34" charset="0"/>
                      </a:endParaRPr>
                    </a:p>
                  </a:txBody>
                  <a:tcPr/>
                </a:tc>
                <a:tc>
                  <a:txBody>
                    <a:bodyPr/>
                    <a:lstStyle/>
                    <a:p>
                      <a:r>
                        <a:rPr lang="id-ID" sz="1800" dirty="0" smtClean="0"/>
                        <a:t>Energi</a:t>
                      </a:r>
                      <a:endParaRPr lang="id-ID" sz="1800" b="1" dirty="0">
                        <a:latin typeface="Calibri" pitchFamily="34" charset="0"/>
                      </a:endParaRPr>
                    </a:p>
                  </a:txBody>
                  <a:tcPr/>
                </a:tc>
              </a:tr>
              <a:tr h="549395">
                <a:tc>
                  <a:txBody>
                    <a:bodyPr/>
                    <a:lstStyle/>
                    <a:p>
                      <a:pPr algn="ctr"/>
                      <a:r>
                        <a:rPr lang="id-ID" sz="1800" dirty="0" smtClean="0"/>
                        <a:t>2</a:t>
                      </a:r>
                      <a:endParaRPr lang="id-ID" sz="1800" b="1" dirty="0">
                        <a:latin typeface="Calibri" pitchFamily="34" charset="0"/>
                      </a:endParaRPr>
                    </a:p>
                  </a:txBody>
                  <a:tcPr/>
                </a:tc>
                <a:tc>
                  <a:txBody>
                    <a:bodyPr/>
                    <a:lstStyle/>
                    <a:p>
                      <a:r>
                        <a:rPr lang="id-ID" sz="1800" dirty="0" smtClean="0"/>
                        <a:t>Pendidikan</a:t>
                      </a:r>
                      <a:endParaRPr lang="id-ID" sz="1800" b="1" dirty="0">
                        <a:latin typeface="Calibri" pitchFamily="34" charset="0"/>
                      </a:endParaRPr>
                    </a:p>
                  </a:txBody>
                  <a:tcPr/>
                </a:tc>
                <a:tc>
                  <a:txBody>
                    <a:bodyPr/>
                    <a:lstStyle/>
                    <a:p>
                      <a:pPr algn="ctr"/>
                      <a:r>
                        <a:rPr lang="id-ID" sz="2000" b="1" i="1" dirty="0" smtClean="0"/>
                        <a:t>9</a:t>
                      </a:r>
                      <a:endParaRPr lang="id-ID" sz="2000" b="1" i="1" dirty="0">
                        <a:latin typeface="Calibri" pitchFamily="34" charset="0"/>
                      </a:endParaRPr>
                    </a:p>
                  </a:txBody>
                  <a:tcPr/>
                </a:tc>
                <a:tc>
                  <a:txBody>
                    <a:bodyPr/>
                    <a:lstStyle/>
                    <a:p>
                      <a:r>
                        <a:rPr lang="id-ID" sz="2000" b="1" i="1" dirty="0" smtClean="0"/>
                        <a:t>Lingkungan Hidup dan Pengelolaan Bencana</a:t>
                      </a:r>
                      <a:endParaRPr lang="id-ID" sz="2000" b="1" i="1" dirty="0">
                        <a:latin typeface="Calibri" pitchFamily="34" charset="0"/>
                      </a:endParaRPr>
                    </a:p>
                  </a:txBody>
                  <a:tcPr/>
                </a:tc>
              </a:tr>
              <a:tr h="490342">
                <a:tc>
                  <a:txBody>
                    <a:bodyPr/>
                    <a:lstStyle/>
                    <a:p>
                      <a:pPr algn="ctr"/>
                      <a:r>
                        <a:rPr lang="id-ID" sz="1800" dirty="0" smtClean="0"/>
                        <a:t>3</a:t>
                      </a:r>
                      <a:endParaRPr lang="id-ID" sz="1800" b="1" dirty="0">
                        <a:latin typeface="Calibri" pitchFamily="34" charset="0"/>
                      </a:endParaRPr>
                    </a:p>
                  </a:txBody>
                  <a:tcPr/>
                </a:tc>
                <a:tc>
                  <a:txBody>
                    <a:bodyPr/>
                    <a:lstStyle/>
                    <a:p>
                      <a:r>
                        <a:rPr lang="id-ID" sz="1800" dirty="0" smtClean="0"/>
                        <a:t>Kesehatan</a:t>
                      </a:r>
                      <a:endParaRPr lang="id-ID" sz="1800" b="1" dirty="0">
                        <a:latin typeface="Calibri" pitchFamily="34" charset="0"/>
                      </a:endParaRPr>
                    </a:p>
                  </a:txBody>
                  <a:tcPr/>
                </a:tc>
                <a:tc>
                  <a:txBody>
                    <a:bodyPr/>
                    <a:lstStyle/>
                    <a:p>
                      <a:pPr algn="ctr"/>
                      <a:r>
                        <a:rPr lang="id-ID" sz="1800" dirty="0" smtClean="0"/>
                        <a:t>10</a:t>
                      </a:r>
                      <a:endParaRPr lang="id-ID" sz="1800" b="1" dirty="0">
                        <a:latin typeface="Calibri" pitchFamily="34" charset="0"/>
                      </a:endParaRPr>
                    </a:p>
                  </a:txBody>
                  <a:tcPr/>
                </a:tc>
                <a:tc>
                  <a:txBody>
                    <a:bodyPr/>
                    <a:lstStyle/>
                    <a:p>
                      <a:r>
                        <a:rPr lang="id-ID" sz="1800" dirty="0" smtClean="0"/>
                        <a:t>Daerah Tertinggal, Terdepan, Terluar, dan Pasca Konflik</a:t>
                      </a:r>
                      <a:endParaRPr lang="id-ID" sz="1800" b="1" dirty="0">
                        <a:latin typeface="Calibri" pitchFamily="34" charset="0"/>
                      </a:endParaRPr>
                    </a:p>
                  </a:txBody>
                  <a:tcPr/>
                </a:tc>
              </a:tr>
              <a:tr h="576646">
                <a:tc>
                  <a:txBody>
                    <a:bodyPr/>
                    <a:lstStyle/>
                    <a:p>
                      <a:pPr algn="ctr"/>
                      <a:r>
                        <a:rPr lang="id-ID" sz="1800" dirty="0" smtClean="0"/>
                        <a:t>4</a:t>
                      </a:r>
                      <a:endParaRPr lang="id-ID" sz="1800" b="1" dirty="0">
                        <a:latin typeface="Calibri" pitchFamily="34" charset="0"/>
                      </a:endParaRPr>
                    </a:p>
                  </a:txBody>
                  <a:tcPr/>
                </a:tc>
                <a:tc>
                  <a:txBody>
                    <a:bodyPr/>
                    <a:lstStyle/>
                    <a:p>
                      <a:r>
                        <a:rPr lang="id-ID" sz="1800" dirty="0" smtClean="0"/>
                        <a:t>Penanggulangan</a:t>
                      </a:r>
                      <a:r>
                        <a:rPr lang="id-ID" sz="1800" baseline="0" dirty="0" smtClean="0"/>
                        <a:t> Kemiskinan</a:t>
                      </a:r>
                      <a:endParaRPr lang="id-ID" sz="1800" b="1" dirty="0">
                        <a:latin typeface="Calibri" pitchFamily="34" charset="0"/>
                      </a:endParaRPr>
                    </a:p>
                  </a:txBody>
                  <a:tcPr/>
                </a:tc>
                <a:tc>
                  <a:txBody>
                    <a:bodyPr/>
                    <a:lstStyle/>
                    <a:p>
                      <a:pPr algn="ctr"/>
                      <a:r>
                        <a:rPr lang="id-ID" sz="1800" dirty="0" smtClean="0"/>
                        <a:t>11</a:t>
                      </a:r>
                      <a:endParaRPr lang="id-ID" sz="1800" b="1" dirty="0">
                        <a:latin typeface="Calibri" pitchFamily="34" charset="0"/>
                      </a:endParaRPr>
                    </a:p>
                  </a:txBody>
                  <a:tcPr/>
                </a:tc>
                <a:tc>
                  <a:txBody>
                    <a:bodyPr/>
                    <a:lstStyle/>
                    <a:p>
                      <a:r>
                        <a:rPr lang="id-ID" sz="1800" dirty="0" smtClean="0"/>
                        <a:t>Kebudayaan, Kreativitas, dan Inovasi Teknologi</a:t>
                      </a:r>
                      <a:endParaRPr lang="id-ID" sz="1800" b="1" dirty="0">
                        <a:latin typeface="Calibri" pitchFamily="34" charset="0"/>
                      </a:endParaRPr>
                    </a:p>
                  </a:txBody>
                  <a:tcPr/>
                </a:tc>
              </a:tr>
              <a:tr h="490342">
                <a:tc>
                  <a:txBody>
                    <a:bodyPr/>
                    <a:lstStyle/>
                    <a:p>
                      <a:pPr algn="ctr"/>
                      <a:r>
                        <a:rPr lang="id-ID" sz="1800" dirty="0" smtClean="0"/>
                        <a:t>5</a:t>
                      </a:r>
                      <a:endParaRPr lang="id-ID" sz="1800" b="1" dirty="0">
                        <a:latin typeface="Calibri" pitchFamily="34" charset="0"/>
                      </a:endParaRPr>
                    </a:p>
                  </a:txBody>
                  <a:tcPr/>
                </a:tc>
                <a:tc>
                  <a:txBody>
                    <a:bodyPr/>
                    <a:lstStyle/>
                    <a:p>
                      <a:r>
                        <a:rPr lang="id-ID" sz="1800" dirty="0" smtClean="0"/>
                        <a:t>Ketahanan Pangan</a:t>
                      </a:r>
                      <a:endParaRPr lang="id-ID" sz="1800" b="1" dirty="0">
                        <a:latin typeface="Calibri" pitchFamily="34" charset="0"/>
                      </a:endParaRPr>
                    </a:p>
                  </a:txBody>
                  <a:tcPr/>
                </a:tc>
                <a:tc>
                  <a:txBody>
                    <a:bodyPr/>
                    <a:lstStyle/>
                    <a:p>
                      <a:pPr algn="ctr"/>
                      <a:r>
                        <a:rPr lang="id-ID" sz="1800" dirty="0" smtClean="0"/>
                        <a:t>12</a:t>
                      </a:r>
                      <a:endParaRPr lang="id-ID" sz="1800" b="1" dirty="0">
                        <a:latin typeface="Calibri" pitchFamily="34" charset="0"/>
                      </a:endParaRPr>
                    </a:p>
                  </a:txBody>
                  <a:tcPr/>
                </a:tc>
                <a:tc>
                  <a:txBody>
                    <a:bodyPr/>
                    <a:lstStyle/>
                    <a:p>
                      <a:r>
                        <a:rPr lang="id-ID" sz="1800" dirty="0" smtClean="0"/>
                        <a:t>Bidang Politik,</a:t>
                      </a:r>
                      <a:r>
                        <a:rPr lang="id-ID" sz="1800" baseline="0" dirty="0" smtClean="0"/>
                        <a:t> Hukum dan Keamanan</a:t>
                      </a:r>
                      <a:endParaRPr lang="id-ID" sz="1800" b="1" dirty="0">
                        <a:latin typeface="Calibri" pitchFamily="34" charset="0"/>
                      </a:endParaRPr>
                    </a:p>
                  </a:txBody>
                  <a:tcPr/>
                </a:tc>
              </a:tr>
              <a:tr h="478578">
                <a:tc>
                  <a:txBody>
                    <a:bodyPr/>
                    <a:lstStyle/>
                    <a:p>
                      <a:pPr algn="ctr"/>
                      <a:r>
                        <a:rPr lang="id-ID" sz="1800" dirty="0" smtClean="0"/>
                        <a:t>6</a:t>
                      </a:r>
                      <a:endParaRPr lang="id-ID" sz="1800" b="1" dirty="0">
                        <a:latin typeface="Calibri" pitchFamily="34" charset="0"/>
                      </a:endParaRPr>
                    </a:p>
                  </a:txBody>
                  <a:tcPr/>
                </a:tc>
                <a:tc>
                  <a:txBody>
                    <a:bodyPr/>
                    <a:lstStyle/>
                    <a:p>
                      <a:r>
                        <a:rPr lang="id-ID" sz="1800" dirty="0" smtClean="0"/>
                        <a:t>Infrastruktur</a:t>
                      </a:r>
                      <a:endParaRPr lang="id-ID" sz="1800" b="1" dirty="0">
                        <a:latin typeface="Calibri" pitchFamily="34" charset="0"/>
                      </a:endParaRPr>
                    </a:p>
                  </a:txBody>
                  <a:tcPr/>
                </a:tc>
                <a:tc>
                  <a:txBody>
                    <a:bodyPr/>
                    <a:lstStyle/>
                    <a:p>
                      <a:pPr algn="ctr"/>
                      <a:r>
                        <a:rPr lang="id-ID" sz="1800" dirty="0" smtClean="0"/>
                        <a:t>13</a:t>
                      </a:r>
                      <a:endParaRPr lang="id-ID" sz="1800" b="1" dirty="0">
                        <a:latin typeface="Calibri" pitchFamily="34" charset="0"/>
                      </a:endParaRPr>
                    </a:p>
                  </a:txBody>
                  <a:tcPr/>
                </a:tc>
                <a:tc>
                  <a:txBody>
                    <a:bodyPr/>
                    <a:lstStyle/>
                    <a:p>
                      <a:r>
                        <a:rPr lang="id-ID" sz="1800" dirty="0" smtClean="0"/>
                        <a:t>Bidang Perekonomian</a:t>
                      </a:r>
                      <a:endParaRPr lang="id-ID" sz="1800" b="1" dirty="0">
                        <a:latin typeface="Calibri" pitchFamily="34" charset="0"/>
                      </a:endParaRPr>
                    </a:p>
                  </a:txBody>
                  <a:tcPr/>
                </a:tc>
              </a:tr>
              <a:tr h="478578">
                <a:tc>
                  <a:txBody>
                    <a:bodyPr/>
                    <a:lstStyle/>
                    <a:p>
                      <a:pPr algn="ctr"/>
                      <a:r>
                        <a:rPr lang="id-ID" sz="1800" dirty="0" smtClean="0"/>
                        <a:t>7</a:t>
                      </a:r>
                      <a:endParaRPr lang="id-ID" sz="1800" b="1" dirty="0">
                        <a:latin typeface="Calibri" pitchFamily="34" charset="0"/>
                      </a:endParaRPr>
                    </a:p>
                  </a:txBody>
                  <a:tcPr/>
                </a:tc>
                <a:tc>
                  <a:txBody>
                    <a:bodyPr/>
                    <a:lstStyle/>
                    <a:p>
                      <a:r>
                        <a:rPr lang="id-ID" sz="1800" dirty="0" smtClean="0"/>
                        <a:t>Iklim Investasi dan Iklim Usaha</a:t>
                      </a:r>
                      <a:endParaRPr lang="id-ID" sz="1800" b="1" dirty="0">
                        <a:latin typeface="Calibri" pitchFamily="34" charset="0"/>
                      </a:endParaRPr>
                    </a:p>
                  </a:txBody>
                  <a:tcPr/>
                </a:tc>
                <a:tc>
                  <a:txBody>
                    <a:bodyPr/>
                    <a:lstStyle/>
                    <a:p>
                      <a:pPr algn="ctr"/>
                      <a:r>
                        <a:rPr lang="id-ID" sz="1800" dirty="0" smtClean="0"/>
                        <a:t>14</a:t>
                      </a:r>
                      <a:endParaRPr lang="id-ID" sz="1800" b="1" dirty="0">
                        <a:latin typeface="Calibri" pitchFamily="34" charset="0"/>
                      </a:endParaRPr>
                    </a:p>
                  </a:txBody>
                  <a:tcPr/>
                </a:tc>
                <a:tc>
                  <a:txBody>
                    <a:bodyPr/>
                    <a:lstStyle/>
                    <a:p>
                      <a:r>
                        <a:rPr lang="id-ID" sz="1800" dirty="0" smtClean="0"/>
                        <a:t>Bidang Kesejahteraan Rakyat</a:t>
                      </a:r>
                      <a:endParaRPr lang="id-ID" sz="1800" b="1" dirty="0">
                        <a:latin typeface="Calibri"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594"/>
          </a:xfrm>
        </p:spPr>
        <p:txBody>
          <a:bodyPr>
            <a:normAutofit/>
          </a:bodyPr>
          <a:lstStyle/>
          <a:p>
            <a:r>
              <a:rPr lang="id-ID" sz="3200" b="1" dirty="0" smtClean="0"/>
              <a:t>Rencana Kerja Pemerintah (RKP) 2014</a:t>
            </a:r>
            <a:endParaRPr lang="id-ID" sz="3200" b="1" dirty="0"/>
          </a:p>
        </p:txBody>
      </p:sp>
      <p:sp>
        <p:nvSpPr>
          <p:cNvPr id="3" name="Content Placeholder 2"/>
          <p:cNvSpPr>
            <a:spLocks noGrp="1"/>
          </p:cNvSpPr>
          <p:nvPr>
            <p:ph idx="1"/>
          </p:nvPr>
        </p:nvSpPr>
        <p:spPr>
          <a:xfrm>
            <a:off x="457200" y="1214422"/>
            <a:ext cx="8229600" cy="5000660"/>
          </a:xfrm>
        </p:spPr>
        <p:txBody>
          <a:bodyPr>
            <a:normAutofit/>
          </a:bodyPr>
          <a:lstStyle/>
          <a:p>
            <a:pPr marL="0" indent="0" algn="just">
              <a:spcBef>
                <a:spcPts val="600"/>
              </a:spcBef>
              <a:spcAft>
                <a:spcPts val="600"/>
              </a:spcAft>
              <a:buSzPct val="100000"/>
              <a:buNone/>
              <a:defRPr/>
            </a:pPr>
            <a:r>
              <a:rPr lang="id-ID" sz="2400" b="1" dirty="0" smtClean="0">
                <a:latin typeface="Calibri" pitchFamily="34" charset="0"/>
              </a:rPr>
              <a:t>Substansi Inti: Peningkatan </a:t>
            </a:r>
            <a:r>
              <a:rPr lang="id-ID" sz="2400" b="1" dirty="0">
                <a:latin typeface="Calibri" pitchFamily="34" charset="0"/>
              </a:rPr>
              <a:t>kemampuan penanggulangan bencana melalui: </a:t>
            </a:r>
          </a:p>
          <a:p>
            <a:pPr marL="531813" indent="-531813" algn="just">
              <a:spcBef>
                <a:spcPts val="600"/>
              </a:spcBef>
              <a:spcAft>
                <a:spcPts val="600"/>
              </a:spcAft>
              <a:buSzPct val="100000"/>
              <a:buFont typeface="+mj-lt"/>
              <a:buAutoNum type="alphaLcPeriod"/>
              <a:defRPr/>
            </a:pPr>
            <a:r>
              <a:rPr lang="id-ID" sz="2200" i="1" dirty="0">
                <a:latin typeface="Calibri" pitchFamily="34" charset="0"/>
              </a:rPr>
              <a:t>Penguatan kapasitas aparatur pemerintah dan masyarakat dalam usaha mitigasi risiko serta penanganan bencana dan bahaya kebakaran hutan di 33 propinsi, dan </a:t>
            </a:r>
          </a:p>
          <a:p>
            <a:pPr marL="531813" indent="-531813" algn="just">
              <a:spcBef>
                <a:spcPts val="600"/>
              </a:spcBef>
              <a:spcAft>
                <a:spcPts val="600"/>
              </a:spcAft>
              <a:buSzPct val="100000"/>
              <a:buFont typeface="+mj-lt"/>
              <a:buAutoNum type="alphaLcPeriod"/>
              <a:defRPr/>
            </a:pPr>
            <a:r>
              <a:rPr lang="id-ID" sz="2200" i="1" dirty="0">
                <a:latin typeface="Calibri" pitchFamily="34" charset="0"/>
              </a:rPr>
              <a:t>Pembentukan tim gerak cepat (unit khusus penanganan bencana) dengan dukungan peralatan dan alat transportasi yang memadai dengan basis di dua lokasi strategis (Jakarta dan Malang) yang dapat menjangkau seluruh wilayah Indonesia.</a:t>
            </a:r>
            <a:endParaRPr lang="id-ID" sz="2200" dirty="0" smtClean="0">
              <a:latin typeface="Calibri" pitchFamily="34" charset="0"/>
              <a:cs typeface="Calibri" pitchFamily="34" charset="0"/>
            </a:endParaRPr>
          </a:p>
          <a:p>
            <a:pPr marL="514350" indent="-514350" algn="just">
              <a:lnSpc>
                <a:spcPct val="110000"/>
              </a:lnSpc>
              <a:spcBef>
                <a:spcPts val="0"/>
              </a:spcBef>
              <a:buFont typeface="+mj-lt"/>
              <a:buAutoNum type="arabicPeriod"/>
            </a:pPr>
            <a:endParaRPr lang="id-ID" sz="2200" dirty="0"/>
          </a:p>
        </p:txBody>
      </p:sp>
      <p:grpSp>
        <p:nvGrpSpPr>
          <p:cNvPr id="4" name="Group 3"/>
          <p:cNvGrpSpPr/>
          <p:nvPr/>
        </p:nvGrpSpPr>
        <p:grpSpPr>
          <a:xfrm>
            <a:off x="0" y="6429396"/>
            <a:ext cx="9144000" cy="455096"/>
            <a:chOff x="0" y="6429396"/>
            <a:chExt cx="9144000" cy="455096"/>
          </a:xfrm>
        </p:grpSpPr>
        <p:sp>
          <p:nvSpPr>
            <p:cNvPr id="5" name="Rectangle 4"/>
            <p:cNvSpPr/>
            <p:nvPr/>
          </p:nvSpPr>
          <p:spPr>
            <a:xfrm>
              <a:off x="0" y="6429396"/>
              <a:ext cx="9144000" cy="45509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Rectangle 5"/>
            <p:cNvSpPr/>
            <p:nvPr/>
          </p:nvSpPr>
          <p:spPr>
            <a:xfrm>
              <a:off x="5153060" y="6429396"/>
              <a:ext cx="1633518" cy="45509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Rectangle 6"/>
            <p:cNvSpPr/>
            <p:nvPr/>
          </p:nvSpPr>
          <p:spPr>
            <a:xfrm>
              <a:off x="6787520" y="6429396"/>
              <a:ext cx="1633518" cy="45509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sp>
        <p:nvSpPr>
          <p:cNvPr id="8" name="Slide Number Placeholder 7"/>
          <p:cNvSpPr>
            <a:spLocks noGrp="1"/>
          </p:cNvSpPr>
          <p:nvPr>
            <p:ph type="sldNum" sz="quarter" idx="12"/>
          </p:nvPr>
        </p:nvSpPr>
        <p:spPr>
          <a:xfrm>
            <a:off x="6897970" y="6462919"/>
            <a:ext cx="2133600" cy="365125"/>
          </a:xfrm>
        </p:spPr>
        <p:txBody>
          <a:bodyPr/>
          <a:lstStyle/>
          <a:p>
            <a:fld id="{C320A44A-5EE6-47F3-8198-FB74E80FEC51}" type="slidenum">
              <a:rPr lang="id-ID" smtClean="0">
                <a:solidFill>
                  <a:schemeClr val="tx1"/>
                </a:solidFill>
              </a:rPr>
              <a:pPr/>
              <a:t>6</a:t>
            </a:fld>
            <a:endParaRPr lang="id-ID"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908" y="29956"/>
            <a:ext cx="8686800" cy="582594"/>
          </a:xfrm>
        </p:spPr>
        <p:txBody>
          <a:bodyPr>
            <a:normAutofit fontScale="90000"/>
          </a:bodyPr>
          <a:lstStyle/>
          <a:p>
            <a:r>
              <a:rPr lang="id-ID" sz="3200" b="1" dirty="0" smtClean="0"/>
              <a:t>III. Reviu Pencapaian Target Prioritas Nasional RPJMN</a:t>
            </a:r>
            <a:endParaRPr lang="id-ID" sz="3200" b="1" dirty="0"/>
          </a:p>
        </p:txBody>
      </p:sp>
      <p:grpSp>
        <p:nvGrpSpPr>
          <p:cNvPr id="4" name="Group 3"/>
          <p:cNvGrpSpPr/>
          <p:nvPr/>
        </p:nvGrpSpPr>
        <p:grpSpPr>
          <a:xfrm>
            <a:off x="0" y="6429396"/>
            <a:ext cx="9144000" cy="455096"/>
            <a:chOff x="0" y="6429396"/>
            <a:chExt cx="9144000" cy="455096"/>
          </a:xfrm>
        </p:grpSpPr>
        <p:sp>
          <p:nvSpPr>
            <p:cNvPr id="5" name="Rectangle 4"/>
            <p:cNvSpPr/>
            <p:nvPr/>
          </p:nvSpPr>
          <p:spPr>
            <a:xfrm>
              <a:off x="0" y="6429396"/>
              <a:ext cx="9144000" cy="45509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Rectangle 5"/>
            <p:cNvSpPr/>
            <p:nvPr/>
          </p:nvSpPr>
          <p:spPr>
            <a:xfrm>
              <a:off x="5153060" y="6429396"/>
              <a:ext cx="1633518" cy="45509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Rectangle 6"/>
            <p:cNvSpPr/>
            <p:nvPr/>
          </p:nvSpPr>
          <p:spPr>
            <a:xfrm>
              <a:off x="6787520" y="6429396"/>
              <a:ext cx="1633518" cy="45509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sp>
        <p:nvSpPr>
          <p:cNvPr id="8" name="Slide Number Placeholder 7"/>
          <p:cNvSpPr>
            <a:spLocks noGrp="1"/>
          </p:cNvSpPr>
          <p:nvPr>
            <p:ph type="sldNum" sz="quarter" idx="12"/>
          </p:nvPr>
        </p:nvSpPr>
        <p:spPr>
          <a:xfrm>
            <a:off x="6897970" y="6462919"/>
            <a:ext cx="2133600" cy="365125"/>
          </a:xfrm>
        </p:spPr>
        <p:txBody>
          <a:bodyPr/>
          <a:lstStyle/>
          <a:p>
            <a:fld id="{C320A44A-5EE6-47F3-8198-FB74E80FEC51}" type="slidenum">
              <a:rPr lang="id-ID" smtClean="0">
                <a:solidFill>
                  <a:schemeClr val="tx1"/>
                </a:solidFill>
              </a:rPr>
              <a:pPr/>
              <a:t>7</a:t>
            </a:fld>
            <a:endParaRPr lang="id-ID" dirty="0">
              <a:solidFill>
                <a:schemeClr val="tx1"/>
              </a:solidFill>
            </a:endParaRPr>
          </a:p>
        </p:txBody>
      </p:sp>
      <p:pic>
        <p:nvPicPr>
          <p:cNvPr id="10" name="Picture 2"/>
          <p:cNvPicPr>
            <a:picLocks noChangeAspect="1" noChangeArrowheads="1"/>
          </p:cNvPicPr>
          <p:nvPr/>
        </p:nvPicPr>
        <p:blipFill>
          <a:blip r:embed="rId2"/>
          <a:srcRect/>
          <a:stretch>
            <a:fillRect/>
          </a:stretch>
        </p:blipFill>
        <p:spPr bwMode="auto">
          <a:xfrm>
            <a:off x="329964" y="676410"/>
            <a:ext cx="8501121" cy="5717477"/>
          </a:xfrm>
          <a:prstGeom prst="rect">
            <a:avLst/>
          </a:prstGeom>
          <a:noFill/>
          <a:ln w="9525">
            <a:noFill/>
            <a:miter lim="800000"/>
            <a:headEnd/>
            <a:tailEnd/>
          </a:ln>
          <a:effectLst/>
        </p:spPr>
      </p:pic>
      <p:sp>
        <p:nvSpPr>
          <p:cNvPr id="11" name="Rounded Rectangle 10"/>
          <p:cNvSpPr/>
          <p:nvPr/>
        </p:nvSpPr>
        <p:spPr>
          <a:xfrm>
            <a:off x="243778" y="3538669"/>
            <a:ext cx="8643998" cy="357190"/>
          </a:xfrm>
          <a:prstGeom prst="roundRect">
            <a:avLst/>
          </a:prstGeom>
          <a:noFill/>
          <a:ln w="38100">
            <a:solidFill>
              <a:srgbClr val="FF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594"/>
          </a:xfrm>
        </p:spPr>
        <p:txBody>
          <a:bodyPr>
            <a:normAutofit fontScale="90000"/>
          </a:bodyPr>
          <a:lstStyle/>
          <a:p>
            <a:r>
              <a:rPr lang="id-ID" sz="3200" b="1" dirty="0" smtClean="0"/>
              <a:t>Reviu Pencapaian Target Prioritas Nasional RPJMN</a:t>
            </a:r>
            <a:endParaRPr lang="id-ID" sz="3200" b="1" dirty="0"/>
          </a:p>
        </p:txBody>
      </p:sp>
      <p:grpSp>
        <p:nvGrpSpPr>
          <p:cNvPr id="4" name="Group 3"/>
          <p:cNvGrpSpPr/>
          <p:nvPr/>
        </p:nvGrpSpPr>
        <p:grpSpPr>
          <a:xfrm>
            <a:off x="0" y="6429396"/>
            <a:ext cx="9144000" cy="455096"/>
            <a:chOff x="0" y="6429396"/>
            <a:chExt cx="9144000" cy="455096"/>
          </a:xfrm>
        </p:grpSpPr>
        <p:sp>
          <p:nvSpPr>
            <p:cNvPr id="5" name="Rectangle 4"/>
            <p:cNvSpPr/>
            <p:nvPr/>
          </p:nvSpPr>
          <p:spPr>
            <a:xfrm>
              <a:off x="0" y="6429396"/>
              <a:ext cx="9144000" cy="45509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Rectangle 5"/>
            <p:cNvSpPr/>
            <p:nvPr/>
          </p:nvSpPr>
          <p:spPr>
            <a:xfrm>
              <a:off x="5153060" y="6429396"/>
              <a:ext cx="1633518" cy="45509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Rectangle 6"/>
            <p:cNvSpPr/>
            <p:nvPr/>
          </p:nvSpPr>
          <p:spPr>
            <a:xfrm>
              <a:off x="6787520" y="6429396"/>
              <a:ext cx="1633518" cy="45509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sp>
        <p:nvSpPr>
          <p:cNvPr id="8" name="Slide Number Placeholder 7"/>
          <p:cNvSpPr>
            <a:spLocks noGrp="1"/>
          </p:cNvSpPr>
          <p:nvPr>
            <p:ph type="sldNum" sz="quarter" idx="12"/>
          </p:nvPr>
        </p:nvSpPr>
        <p:spPr>
          <a:xfrm>
            <a:off x="6897970" y="6462919"/>
            <a:ext cx="2133600" cy="365125"/>
          </a:xfrm>
        </p:spPr>
        <p:txBody>
          <a:bodyPr/>
          <a:lstStyle/>
          <a:p>
            <a:fld id="{C320A44A-5EE6-47F3-8198-FB74E80FEC51}" type="slidenum">
              <a:rPr lang="id-ID" smtClean="0">
                <a:solidFill>
                  <a:schemeClr val="tx1"/>
                </a:solidFill>
              </a:rPr>
              <a:pPr/>
              <a:t>8</a:t>
            </a:fld>
            <a:endParaRPr lang="id-ID" dirty="0">
              <a:solidFill>
                <a:schemeClr val="tx1"/>
              </a:solidFill>
            </a:endParaRPr>
          </a:p>
        </p:txBody>
      </p:sp>
      <p:graphicFrame>
        <p:nvGraphicFramePr>
          <p:cNvPr id="10" name="Table 9"/>
          <p:cNvGraphicFramePr>
            <a:graphicFrameLocks noGrp="1"/>
          </p:cNvGraphicFramePr>
          <p:nvPr/>
        </p:nvGraphicFramePr>
        <p:xfrm>
          <a:off x="500034" y="1428736"/>
          <a:ext cx="8143932" cy="1928825"/>
        </p:xfrm>
        <a:graphic>
          <a:graphicData uri="http://schemas.openxmlformats.org/drawingml/2006/table">
            <a:tbl>
              <a:tblPr/>
              <a:tblGrid>
                <a:gridCol w="500066"/>
                <a:gridCol w="1000132"/>
                <a:gridCol w="1071570"/>
                <a:gridCol w="1214446"/>
                <a:gridCol w="1143008"/>
                <a:gridCol w="1143008"/>
                <a:gridCol w="1000132"/>
                <a:gridCol w="1071570"/>
              </a:tblGrid>
              <a:tr h="740838">
                <a:tc>
                  <a:txBody>
                    <a:bodyPr/>
                    <a:lstStyle/>
                    <a:p>
                      <a:pPr algn="ctr" fontAlgn="ctr"/>
                      <a:r>
                        <a:rPr lang="id-ID" sz="1400" b="1" i="0" u="none" strike="noStrike" dirty="0" smtClean="0">
                          <a:solidFill>
                            <a:srgbClr val="000000"/>
                          </a:solidFill>
                          <a:latin typeface="Calibri"/>
                        </a:rPr>
                        <a:t>No.</a:t>
                      </a:r>
                      <a:endParaRPr lang="id-ID" sz="1400" b="1" i="0" u="none" strike="noStrike" dirty="0">
                        <a:solidFill>
                          <a:srgbClr val="000000"/>
                        </a:solidFill>
                        <a:latin typeface="Calibri"/>
                      </a:endParaRPr>
                    </a:p>
                  </a:txBody>
                  <a:tcPr marL="8692" marR="8692" marT="86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id-ID" sz="1400" b="1" i="0" u="none" strike="noStrike" dirty="0">
                          <a:solidFill>
                            <a:srgbClr val="000000"/>
                          </a:solidFill>
                          <a:latin typeface="Calibri"/>
                        </a:rPr>
                        <a:t>BNPB</a:t>
                      </a:r>
                    </a:p>
                  </a:txBody>
                  <a:tcPr marL="8692" marR="8692" marT="86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id-ID" sz="1400" b="1" i="0" u="none" strike="noStrike">
                          <a:solidFill>
                            <a:srgbClr val="000000"/>
                          </a:solidFill>
                          <a:latin typeface="Calibri"/>
                        </a:rPr>
                        <a:t>2010</a:t>
                      </a:r>
                    </a:p>
                  </a:txBody>
                  <a:tcPr marL="8692" marR="8692" marT="86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id-ID" sz="1400" b="1" i="0" u="none" strike="noStrike" dirty="0">
                          <a:solidFill>
                            <a:srgbClr val="000000"/>
                          </a:solidFill>
                          <a:latin typeface="Calibri"/>
                        </a:rPr>
                        <a:t>2011</a:t>
                      </a:r>
                    </a:p>
                  </a:txBody>
                  <a:tcPr marL="8692" marR="8692" marT="86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id-ID" sz="1400" b="1" i="0" u="none" strike="noStrike">
                          <a:solidFill>
                            <a:srgbClr val="000000"/>
                          </a:solidFill>
                          <a:latin typeface="Calibri"/>
                        </a:rPr>
                        <a:t>2012</a:t>
                      </a:r>
                    </a:p>
                  </a:txBody>
                  <a:tcPr marL="8692" marR="8692" marT="86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id-ID" sz="1400" b="1" i="0" u="none" strike="noStrike">
                          <a:solidFill>
                            <a:srgbClr val="000000"/>
                          </a:solidFill>
                          <a:latin typeface="Calibri"/>
                        </a:rPr>
                        <a:t>2013</a:t>
                      </a:r>
                    </a:p>
                  </a:txBody>
                  <a:tcPr marL="8692" marR="8692" marT="86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id-ID" sz="1400" b="1" i="0" u="none" strike="noStrike">
                          <a:solidFill>
                            <a:srgbClr val="000000"/>
                          </a:solidFill>
                          <a:latin typeface="Calibri"/>
                        </a:rPr>
                        <a:t>2014</a:t>
                      </a:r>
                    </a:p>
                  </a:txBody>
                  <a:tcPr marL="8692" marR="8692" marT="86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id-ID" sz="1400" b="1" i="0" u="none" strike="noStrike" dirty="0">
                          <a:solidFill>
                            <a:srgbClr val="000000"/>
                          </a:solidFill>
                          <a:latin typeface="Calibri"/>
                        </a:rPr>
                        <a:t>Total</a:t>
                      </a:r>
                    </a:p>
                  </a:txBody>
                  <a:tcPr marL="8692" marR="8692" marT="86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402169">
                <a:tc>
                  <a:txBody>
                    <a:bodyPr/>
                    <a:lstStyle/>
                    <a:p>
                      <a:pPr algn="ctr" fontAlgn="t"/>
                      <a:r>
                        <a:rPr lang="id-ID" sz="1400" b="1" i="0" u="none" strike="noStrike" dirty="0" smtClean="0">
                          <a:solidFill>
                            <a:srgbClr val="000000"/>
                          </a:solidFill>
                          <a:latin typeface="Calibri"/>
                        </a:rPr>
                        <a:t>1</a:t>
                      </a:r>
                      <a:endParaRPr lang="id-ID" sz="1400" b="1" i="0" u="none" strike="noStrike" dirty="0">
                        <a:solidFill>
                          <a:srgbClr val="000000"/>
                        </a:solidFill>
                        <a:latin typeface="Calibri"/>
                      </a:endParaRPr>
                    </a:p>
                  </a:txBody>
                  <a:tcPr marL="8692" marR="8692" marT="86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fontAlgn="t"/>
                      <a:r>
                        <a:rPr lang="id-ID" sz="1400" b="1" i="0" u="none" strike="noStrike" dirty="0">
                          <a:solidFill>
                            <a:srgbClr val="000000"/>
                          </a:solidFill>
                          <a:latin typeface="Calibri"/>
                        </a:rPr>
                        <a:t>RPJMN</a:t>
                      </a:r>
                    </a:p>
                  </a:txBody>
                  <a:tcPr marL="8692" marR="8692" marT="86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id-ID" sz="1400" b="0" i="0" u="none" strike="noStrike" dirty="0" smtClean="0">
                          <a:solidFill>
                            <a:srgbClr val="000000"/>
                          </a:solidFill>
                          <a:latin typeface="Calibri"/>
                        </a:rPr>
                        <a:t>249.220,00 </a:t>
                      </a:r>
                      <a:endParaRPr lang="id-ID" sz="1400" b="0" i="0" u="none" strike="noStrike" dirty="0">
                        <a:solidFill>
                          <a:srgbClr val="000000"/>
                        </a:solidFill>
                        <a:latin typeface="Calibri"/>
                      </a:endParaRPr>
                    </a:p>
                  </a:txBody>
                  <a:tcPr marL="8692" marR="8692" marT="86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id-ID" sz="1400" b="0" i="0" u="none" strike="noStrike" dirty="0" smtClean="0">
                          <a:solidFill>
                            <a:srgbClr val="000000"/>
                          </a:solidFill>
                          <a:latin typeface="Calibri"/>
                        </a:rPr>
                        <a:t>263.210,00 </a:t>
                      </a:r>
                      <a:endParaRPr lang="id-ID" sz="1400" b="0" i="0" u="none" strike="noStrike" dirty="0">
                        <a:solidFill>
                          <a:srgbClr val="000000"/>
                        </a:solidFill>
                        <a:latin typeface="Calibri"/>
                      </a:endParaRPr>
                    </a:p>
                  </a:txBody>
                  <a:tcPr marL="8692" marR="8692" marT="86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id-ID" sz="1400" b="0" i="0" u="none" strike="noStrike" dirty="0" smtClean="0">
                          <a:solidFill>
                            <a:srgbClr val="000000"/>
                          </a:solidFill>
                          <a:latin typeface="Calibri"/>
                        </a:rPr>
                        <a:t>281.580,00 </a:t>
                      </a:r>
                      <a:endParaRPr lang="id-ID" sz="1400" b="0" i="0" u="none" strike="noStrike" dirty="0">
                        <a:solidFill>
                          <a:srgbClr val="000000"/>
                        </a:solidFill>
                        <a:latin typeface="Calibri"/>
                      </a:endParaRPr>
                    </a:p>
                  </a:txBody>
                  <a:tcPr marL="8692" marR="8692" marT="86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id-ID" sz="1400" b="0" i="0" u="none" strike="noStrike" dirty="0" smtClean="0">
                          <a:solidFill>
                            <a:srgbClr val="000000"/>
                          </a:solidFill>
                          <a:latin typeface="Calibri"/>
                        </a:rPr>
                        <a:t>325.270,00 </a:t>
                      </a:r>
                      <a:endParaRPr lang="id-ID" sz="1400" b="0" i="0" u="none" strike="noStrike" dirty="0">
                        <a:solidFill>
                          <a:srgbClr val="000000"/>
                        </a:solidFill>
                        <a:latin typeface="Calibri"/>
                      </a:endParaRPr>
                    </a:p>
                  </a:txBody>
                  <a:tcPr marL="8692" marR="8692" marT="86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id-ID" sz="1400" b="0" i="0" u="none" strike="noStrike" dirty="0" smtClean="0">
                          <a:solidFill>
                            <a:srgbClr val="000000"/>
                          </a:solidFill>
                          <a:latin typeface="Calibri"/>
                        </a:rPr>
                        <a:t>319.860,00 </a:t>
                      </a:r>
                      <a:endParaRPr lang="id-ID" sz="1400" b="0" i="0" u="none" strike="noStrike" dirty="0">
                        <a:solidFill>
                          <a:srgbClr val="000000"/>
                        </a:solidFill>
                        <a:latin typeface="Calibri"/>
                      </a:endParaRPr>
                    </a:p>
                  </a:txBody>
                  <a:tcPr marL="8692" marR="8692" marT="86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id-ID" sz="1400" b="1" i="0" u="none" strike="noStrike" dirty="0" smtClean="0">
                          <a:solidFill>
                            <a:srgbClr val="000000"/>
                          </a:solidFill>
                          <a:latin typeface="Calibri"/>
                        </a:rPr>
                        <a:t>1.439.140,00 </a:t>
                      </a:r>
                      <a:endParaRPr lang="id-ID" sz="1400" b="1" i="0" u="none" strike="noStrike" dirty="0">
                        <a:solidFill>
                          <a:srgbClr val="000000"/>
                        </a:solidFill>
                        <a:latin typeface="Calibri"/>
                      </a:endParaRPr>
                    </a:p>
                  </a:txBody>
                  <a:tcPr marL="8692" marR="8692" marT="86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r>
              <a:tr h="428628">
                <a:tc>
                  <a:txBody>
                    <a:bodyPr/>
                    <a:lstStyle/>
                    <a:p>
                      <a:pPr algn="ctr" fontAlgn="t"/>
                      <a:r>
                        <a:rPr lang="id-ID" sz="1400" b="1" i="0" u="none" strike="noStrike" dirty="0" smtClean="0">
                          <a:solidFill>
                            <a:srgbClr val="000000"/>
                          </a:solidFill>
                          <a:latin typeface="Calibri"/>
                        </a:rPr>
                        <a:t>2</a:t>
                      </a:r>
                      <a:endParaRPr lang="id-ID" sz="1400" b="1" i="0" u="none" strike="noStrike" dirty="0">
                        <a:solidFill>
                          <a:srgbClr val="000000"/>
                        </a:solidFill>
                        <a:latin typeface="Calibri"/>
                      </a:endParaRPr>
                    </a:p>
                  </a:txBody>
                  <a:tcPr marL="8692" marR="8692" marT="86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fontAlgn="t"/>
                      <a:r>
                        <a:rPr lang="id-ID" sz="1400" b="1" i="0" u="none" strike="noStrike">
                          <a:solidFill>
                            <a:srgbClr val="000000"/>
                          </a:solidFill>
                          <a:latin typeface="Calibri"/>
                        </a:rPr>
                        <a:t>Renstra</a:t>
                      </a:r>
                    </a:p>
                  </a:txBody>
                  <a:tcPr marL="8692" marR="8692" marT="86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id-ID" sz="1400" b="0" i="0" u="none" strike="noStrike" dirty="0" smtClean="0">
                          <a:solidFill>
                            <a:srgbClr val="000000"/>
                          </a:solidFill>
                          <a:latin typeface="Calibri"/>
                        </a:rPr>
                        <a:t>649.220,00 </a:t>
                      </a:r>
                      <a:endParaRPr lang="id-ID" sz="1400" b="0" i="0" u="none" strike="noStrike" dirty="0">
                        <a:solidFill>
                          <a:srgbClr val="000000"/>
                        </a:solidFill>
                        <a:latin typeface="Calibri"/>
                      </a:endParaRPr>
                    </a:p>
                  </a:txBody>
                  <a:tcPr marL="8692" marR="8692" marT="86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id-ID" sz="1400" b="0" i="0" u="none" strike="noStrike" dirty="0" smtClean="0">
                          <a:solidFill>
                            <a:srgbClr val="000000"/>
                          </a:solidFill>
                          <a:latin typeface="Calibri"/>
                        </a:rPr>
                        <a:t>663.210,00 </a:t>
                      </a:r>
                      <a:endParaRPr lang="id-ID" sz="1400" b="0" i="0" u="none" strike="noStrike" dirty="0">
                        <a:solidFill>
                          <a:srgbClr val="000000"/>
                        </a:solidFill>
                        <a:latin typeface="Calibri"/>
                      </a:endParaRPr>
                    </a:p>
                  </a:txBody>
                  <a:tcPr marL="8692" marR="8692" marT="86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id-ID" sz="1400" b="0" i="0" u="none" strike="noStrike" dirty="0" smtClean="0">
                          <a:solidFill>
                            <a:srgbClr val="000000"/>
                          </a:solidFill>
                          <a:latin typeface="Calibri"/>
                        </a:rPr>
                        <a:t>995.052,07 </a:t>
                      </a:r>
                      <a:endParaRPr lang="id-ID" sz="1400" b="0" i="0" u="none" strike="noStrike" dirty="0">
                        <a:solidFill>
                          <a:srgbClr val="000000"/>
                        </a:solidFill>
                        <a:latin typeface="Calibri"/>
                      </a:endParaRPr>
                    </a:p>
                  </a:txBody>
                  <a:tcPr marL="8692" marR="8692" marT="86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id-ID" sz="1400" b="0" i="0" u="none" strike="noStrike" dirty="0" smtClean="0">
                          <a:solidFill>
                            <a:srgbClr val="000000"/>
                          </a:solidFill>
                          <a:latin typeface="Calibri"/>
                        </a:rPr>
                        <a:t>1.963.500,00 </a:t>
                      </a:r>
                      <a:endParaRPr lang="id-ID" sz="1400" b="0" i="0" u="none" strike="noStrike" dirty="0">
                        <a:solidFill>
                          <a:srgbClr val="000000"/>
                        </a:solidFill>
                        <a:latin typeface="Calibri"/>
                      </a:endParaRPr>
                    </a:p>
                  </a:txBody>
                  <a:tcPr marL="8692" marR="8692" marT="86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id-ID" sz="1400" b="0" i="0" u="none" strike="noStrike" dirty="0" smtClean="0">
                          <a:solidFill>
                            <a:srgbClr val="000000"/>
                          </a:solidFill>
                          <a:latin typeface="Calibri"/>
                        </a:rPr>
                        <a:t>2.234.200,00 </a:t>
                      </a:r>
                      <a:endParaRPr lang="id-ID" sz="1400" b="0" i="0" u="none" strike="noStrike" dirty="0">
                        <a:solidFill>
                          <a:srgbClr val="000000"/>
                        </a:solidFill>
                        <a:latin typeface="Calibri"/>
                      </a:endParaRPr>
                    </a:p>
                  </a:txBody>
                  <a:tcPr marL="8692" marR="8692" marT="86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id-ID" sz="1400" b="1" i="0" u="none" strike="noStrike" dirty="0" smtClean="0">
                          <a:solidFill>
                            <a:srgbClr val="000000"/>
                          </a:solidFill>
                          <a:latin typeface="Calibri"/>
                        </a:rPr>
                        <a:t>6.505.182,07 </a:t>
                      </a:r>
                      <a:endParaRPr lang="id-ID" sz="1400" b="1" i="0" u="none" strike="noStrike" dirty="0">
                        <a:solidFill>
                          <a:srgbClr val="000000"/>
                        </a:solidFill>
                        <a:latin typeface="Calibri"/>
                      </a:endParaRPr>
                    </a:p>
                  </a:txBody>
                  <a:tcPr marL="8692" marR="8692" marT="86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r>
              <a:tr h="357190">
                <a:tc>
                  <a:txBody>
                    <a:bodyPr/>
                    <a:lstStyle/>
                    <a:p>
                      <a:pPr algn="ctr" fontAlgn="t"/>
                      <a:r>
                        <a:rPr lang="id-ID" sz="1400" b="1" i="0" u="none" strike="noStrike" dirty="0" smtClean="0">
                          <a:solidFill>
                            <a:srgbClr val="000000"/>
                          </a:solidFill>
                          <a:latin typeface="Calibri"/>
                        </a:rPr>
                        <a:t>3</a:t>
                      </a:r>
                      <a:endParaRPr lang="id-ID" sz="1400" b="1" i="0" u="none" strike="noStrike" dirty="0">
                        <a:solidFill>
                          <a:srgbClr val="000000"/>
                        </a:solidFill>
                        <a:latin typeface="Calibri"/>
                      </a:endParaRPr>
                    </a:p>
                  </a:txBody>
                  <a:tcPr marL="8692" marR="8692" marT="86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fontAlgn="t"/>
                      <a:r>
                        <a:rPr lang="id-ID" sz="1400" b="1" i="0" u="none" strike="noStrike" dirty="0">
                          <a:solidFill>
                            <a:srgbClr val="000000"/>
                          </a:solidFill>
                          <a:latin typeface="Calibri"/>
                        </a:rPr>
                        <a:t>DIPA</a:t>
                      </a:r>
                    </a:p>
                  </a:txBody>
                  <a:tcPr marL="8692" marR="8692" marT="86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id-ID" sz="1400" b="0" i="0" u="none" strike="noStrike" dirty="0" smtClean="0">
                          <a:solidFill>
                            <a:srgbClr val="000000"/>
                          </a:solidFill>
                          <a:latin typeface="Calibri"/>
                        </a:rPr>
                        <a:t>301.662,07 </a:t>
                      </a:r>
                      <a:endParaRPr lang="id-ID" sz="1400" b="0" i="0" u="none" strike="noStrike" dirty="0">
                        <a:solidFill>
                          <a:srgbClr val="000000"/>
                        </a:solidFill>
                        <a:latin typeface="Calibri"/>
                      </a:endParaRPr>
                    </a:p>
                  </a:txBody>
                  <a:tcPr marL="8692" marR="8692" marT="86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id-ID" sz="1400" b="0" i="0" u="none" strike="noStrike" dirty="0" smtClean="0">
                          <a:solidFill>
                            <a:srgbClr val="000000"/>
                          </a:solidFill>
                          <a:latin typeface="Calibri"/>
                        </a:rPr>
                        <a:t>1.331.880,39 </a:t>
                      </a:r>
                      <a:endParaRPr lang="id-ID" sz="1400" b="0" i="0" u="none" strike="noStrike" dirty="0">
                        <a:solidFill>
                          <a:srgbClr val="000000"/>
                        </a:solidFill>
                        <a:latin typeface="Calibri"/>
                      </a:endParaRPr>
                    </a:p>
                  </a:txBody>
                  <a:tcPr marL="8692" marR="8692" marT="86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id-ID" sz="1400" b="0" i="0" u="none" strike="noStrike" dirty="0" smtClean="0">
                          <a:solidFill>
                            <a:srgbClr val="000000"/>
                          </a:solidFill>
                          <a:latin typeface="Calibri"/>
                        </a:rPr>
                        <a:t>1.156.800,34 </a:t>
                      </a:r>
                      <a:endParaRPr lang="id-ID" sz="1400" b="0" i="0" u="none" strike="noStrike" dirty="0">
                        <a:solidFill>
                          <a:srgbClr val="000000"/>
                        </a:solidFill>
                        <a:latin typeface="Calibri"/>
                      </a:endParaRPr>
                    </a:p>
                  </a:txBody>
                  <a:tcPr marL="8692" marR="8692" marT="86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id-ID" sz="1400" b="0" i="0" u="none" strike="noStrike" dirty="0" smtClean="0">
                          <a:solidFill>
                            <a:srgbClr val="000000"/>
                          </a:solidFill>
                          <a:latin typeface="Calibri"/>
                        </a:rPr>
                        <a:t>2.469.114,87 </a:t>
                      </a:r>
                      <a:endParaRPr lang="id-ID" sz="1400" b="0" i="0" u="none" strike="noStrike" dirty="0">
                        <a:solidFill>
                          <a:srgbClr val="000000"/>
                        </a:solidFill>
                        <a:latin typeface="Calibri"/>
                      </a:endParaRPr>
                    </a:p>
                  </a:txBody>
                  <a:tcPr marL="8692" marR="8692" marT="86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id-ID" sz="1400" b="0" i="0" u="none" strike="noStrike" dirty="0" smtClean="0">
                          <a:solidFill>
                            <a:srgbClr val="376091"/>
                          </a:solidFill>
                          <a:latin typeface="Calibri"/>
                        </a:rPr>
                        <a:t>1.831.330,07 </a:t>
                      </a:r>
                      <a:endParaRPr lang="id-ID" sz="1400" b="0" i="0" u="none" strike="noStrike" dirty="0">
                        <a:solidFill>
                          <a:srgbClr val="376091"/>
                        </a:solidFill>
                        <a:latin typeface="Calibri"/>
                      </a:endParaRPr>
                    </a:p>
                  </a:txBody>
                  <a:tcPr marL="8692" marR="8692" marT="86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id-ID" sz="1400" b="1" i="0" u="none" strike="noStrike" dirty="0" smtClean="0">
                          <a:solidFill>
                            <a:srgbClr val="000000"/>
                          </a:solidFill>
                          <a:latin typeface="Calibri"/>
                        </a:rPr>
                        <a:t>7.090.787,74 </a:t>
                      </a:r>
                      <a:endParaRPr lang="id-ID" sz="1400" b="1" i="0" u="none" strike="noStrike" dirty="0">
                        <a:solidFill>
                          <a:srgbClr val="000000"/>
                        </a:solidFill>
                        <a:latin typeface="Calibri"/>
                      </a:endParaRPr>
                    </a:p>
                  </a:txBody>
                  <a:tcPr marL="8692" marR="8692" marT="869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r>
            </a:tbl>
          </a:graphicData>
        </a:graphic>
      </p:graphicFrame>
      <p:sp>
        <p:nvSpPr>
          <p:cNvPr id="11" name="Content Placeholder 2"/>
          <p:cNvSpPr>
            <a:spLocks noGrp="1"/>
          </p:cNvSpPr>
          <p:nvPr>
            <p:ph idx="1"/>
          </p:nvPr>
        </p:nvSpPr>
        <p:spPr>
          <a:xfrm>
            <a:off x="340108" y="3477847"/>
            <a:ext cx="8375296" cy="2579610"/>
          </a:xfrm>
          <a:noFill/>
        </p:spPr>
        <p:txBody>
          <a:bodyPr>
            <a:noAutofit/>
          </a:bodyPr>
          <a:lstStyle/>
          <a:p>
            <a:pPr marL="274320" indent="-274320" algn="just" eaLnBrk="1" fontAlgn="auto" hangingPunct="1">
              <a:spcBef>
                <a:spcPts val="0"/>
              </a:spcBef>
              <a:buClrTx/>
              <a:buSzPct val="100000"/>
              <a:buFont typeface="Wingdings 2"/>
              <a:buNone/>
              <a:defRPr/>
            </a:pPr>
            <a:r>
              <a:rPr lang="id-ID" sz="2000" b="1" i="1" dirty="0" smtClean="0">
                <a:latin typeface="Calibri" pitchFamily="34" charset="0"/>
              </a:rPr>
              <a:t>Catatan:</a:t>
            </a:r>
          </a:p>
          <a:p>
            <a:pPr marL="457200" indent="-457200" algn="just" eaLnBrk="1" fontAlgn="auto" hangingPunct="1">
              <a:spcBef>
                <a:spcPts val="0"/>
              </a:spcBef>
              <a:buClrTx/>
              <a:buSzPct val="100000"/>
              <a:buFont typeface="+mj-lt"/>
              <a:buAutoNum type="arabicPeriod"/>
              <a:defRPr/>
            </a:pPr>
            <a:r>
              <a:rPr lang="id-ID" sz="2000" dirty="0" smtClean="0">
                <a:latin typeface="Calibri" pitchFamily="34" charset="0"/>
              </a:rPr>
              <a:t>Sesuai RPJMN 2010-2014 target sudah tercapai;</a:t>
            </a:r>
          </a:p>
          <a:p>
            <a:pPr marL="457200" indent="-457200" algn="just" eaLnBrk="1" fontAlgn="auto" hangingPunct="1">
              <a:spcBef>
                <a:spcPts val="0"/>
              </a:spcBef>
              <a:buClrTx/>
              <a:buSzPct val="100000"/>
              <a:buFont typeface="+mj-lt"/>
              <a:buAutoNum type="arabicPeriod"/>
              <a:defRPr/>
            </a:pPr>
            <a:r>
              <a:rPr lang="id-ID" sz="2000" dirty="0" smtClean="0">
                <a:latin typeface="Calibri" pitchFamily="34" charset="0"/>
              </a:rPr>
              <a:t>Berdasarkan reviu Renstra tahun 2011 bahwa target kebutuhan pendanaan BNPB mencapai Rp.6,50 Triliun (Enam triliun lima ratus milyar rupiah;</a:t>
            </a:r>
            <a:endParaRPr lang="id-ID" sz="2000" dirty="0">
              <a:latin typeface="Calibri" pitchFamily="34" charset="0"/>
            </a:endParaRPr>
          </a:p>
          <a:p>
            <a:pPr marL="457200" indent="-457200" algn="just" eaLnBrk="1" fontAlgn="auto" hangingPunct="1">
              <a:spcBef>
                <a:spcPts val="0"/>
              </a:spcBef>
              <a:buClrTx/>
              <a:buSzPct val="100000"/>
              <a:buFont typeface="+mj-lt"/>
              <a:buAutoNum type="arabicPeriod"/>
              <a:defRPr/>
            </a:pPr>
            <a:r>
              <a:rPr lang="id-ID" sz="2000" dirty="0" smtClean="0">
                <a:latin typeface="Calibri" pitchFamily="34" charset="0"/>
              </a:rPr>
              <a:t>Anggaran DIPA 2010-2013 dan pagu anggaran tahun 2014 mencapai Rp.7,09 Triliun. </a:t>
            </a:r>
          </a:p>
        </p:txBody>
      </p:sp>
      <p:sp>
        <p:nvSpPr>
          <p:cNvPr id="12" name="Rectangle 3"/>
          <p:cNvSpPr txBox="1">
            <a:spLocks noChangeArrowheads="1"/>
          </p:cNvSpPr>
          <p:nvPr/>
        </p:nvSpPr>
        <p:spPr bwMode="auto">
          <a:xfrm>
            <a:off x="357158" y="1071546"/>
            <a:ext cx="8358246" cy="35719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r" defTabSz="914400" rtl="0" eaLnBrk="1" fontAlgn="base" latinLnBrk="0" hangingPunct="1">
              <a:lnSpc>
                <a:spcPct val="100000"/>
              </a:lnSpc>
              <a:spcBef>
                <a:spcPct val="20000"/>
              </a:spcBef>
              <a:spcAft>
                <a:spcPct val="0"/>
              </a:spcAft>
              <a:buClrTx/>
              <a:buSzTx/>
              <a:buFontTx/>
              <a:buNone/>
              <a:tabLst/>
              <a:defRPr/>
            </a:pPr>
            <a:r>
              <a:rPr kumimoji="0" lang="id-ID" sz="1600" b="1" i="0" u="none" strike="noStrike" kern="0" cap="none" spc="0" normalizeH="0" baseline="0" noProof="0" dirty="0" smtClean="0">
                <a:ln>
                  <a:noFill/>
                </a:ln>
                <a:effectLst/>
                <a:uLnTx/>
                <a:uFillTx/>
                <a:latin typeface="Calibri" pitchFamily="34" charset="0"/>
                <a:ea typeface="+mn-ea"/>
                <a:cs typeface="+mn-cs"/>
              </a:rPr>
              <a:t>(Dalam Rp.Juta)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4718"/>
            <a:ext cx="8229600" cy="582594"/>
          </a:xfrm>
        </p:spPr>
        <p:txBody>
          <a:bodyPr>
            <a:normAutofit/>
          </a:bodyPr>
          <a:lstStyle/>
          <a:p>
            <a:r>
              <a:rPr lang="id-ID" sz="3200" b="1" dirty="0" smtClean="0"/>
              <a:t>IV. Kebijakan Penanggulangan Bencana 2014</a:t>
            </a:r>
            <a:endParaRPr lang="id-ID" sz="3200" b="1" dirty="0"/>
          </a:p>
        </p:txBody>
      </p:sp>
      <p:sp>
        <p:nvSpPr>
          <p:cNvPr id="3" name="Content Placeholder 2"/>
          <p:cNvSpPr>
            <a:spLocks noGrp="1"/>
          </p:cNvSpPr>
          <p:nvPr>
            <p:ph idx="1"/>
          </p:nvPr>
        </p:nvSpPr>
        <p:spPr>
          <a:xfrm>
            <a:off x="382250" y="812262"/>
            <a:ext cx="8229600" cy="5572164"/>
          </a:xfrm>
        </p:spPr>
        <p:txBody>
          <a:bodyPr>
            <a:normAutofit/>
          </a:bodyPr>
          <a:lstStyle/>
          <a:p>
            <a:pPr marL="457200" indent="-457200" algn="just">
              <a:spcBef>
                <a:spcPts val="0"/>
              </a:spcBef>
              <a:buClrTx/>
              <a:buSzPct val="100000"/>
              <a:buFont typeface="+mj-lt"/>
              <a:buAutoNum type="arabicPeriod"/>
            </a:pPr>
            <a:r>
              <a:rPr lang="id-ID" sz="2100" dirty="0" smtClean="0">
                <a:latin typeface="Calibri" pitchFamily="34" charset="0"/>
              </a:rPr>
              <a:t>Melaksanakan program dan kegiatan dalam rangka pencapaian target dan sasaran prioritas pembangunan nasional;</a:t>
            </a:r>
          </a:p>
          <a:p>
            <a:pPr marL="457200" indent="-457200" algn="just">
              <a:spcBef>
                <a:spcPts val="0"/>
              </a:spcBef>
              <a:buClrTx/>
              <a:buSzPct val="100000"/>
              <a:buFont typeface="+mj-lt"/>
              <a:buAutoNum type="arabicPeriod"/>
            </a:pPr>
            <a:r>
              <a:rPr lang="id-ID" sz="2100" dirty="0" smtClean="0">
                <a:latin typeface="Calibri" pitchFamily="34" charset="0"/>
              </a:rPr>
              <a:t>Melaksanakan program dan kegiatan Direktif Presiden 2014 tentang Pembangunan Shelter Penanganan Bencana;</a:t>
            </a:r>
          </a:p>
          <a:p>
            <a:pPr marL="457200" indent="-457200" algn="just">
              <a:spcBef>
                <a:spcPts val="0"/>
              </a:spcBef>
              <a:buClrTx/>
              <a:buSzPct val="100000"/>
              <a:buFont typeface="+mj-lt"/>
              <a:buAutoNum type="arabicPeriod"/>
            </a:pPr>
            <a:r>
              <a:rPr lang="id-ID" sz="2100" dirty="0" smtClean="0">
                <a:latin typeface="Calibri" pitchFamily="34" charset="0"/>
              </a:rPr>
              <a:t>Melanjutkan upaya peningkatan kapasitas penanggulangan bencana Pusat dan daerah melalui:</a:t>
            </a:r>
          </a:p>
          <a:p>
            <a:pPr marL="811213" indent="-368300" algn="just">
              <a:spcBef>
                <a:spcPts val="0"/>
              </a:spcBef>
              <a:buClrTx/>
              <a:buSzPct val="100000"/>
              <a:buFont typeface="+mj-lt"/>
              <a:buAutoNum type="alphaLcParenR"/>
            </a:pPr>
            <a:r>
              <a:rPr lang="id-ID" sz="2100" dirty="0" smtClean="0">
                <a:latin typeface="Calibri" pitchFamily="34" charset="0"/>
              </a:rPr>
              <a:t>Peningkatan kapasitas kesiapsiagaan, pengurangan risiko bencana dan mendorong peningkatan keterlibatan dunia usaha dan masyarakat dalam penyelenggaraan penanggulangan bencana;</a:t>
            </a:r>
          </a:p>
          <a:p>
            <a:pPr marL="811213" indent="-368300" algn="just">
              <a:spcBef>
                <a:spcPts val="0"/>
              </a:spcBef>
              <a:buClrTx/>
              <a:buSzPct val="100000"/>
              <a:buFont typeface="+mj-lt"/>
              <a:buAutoNum type="alphaLcParenR"/>
            </a:pPr>
            <a:r>
              <a:rPr lang="id-ID" sz="2100" dirty="0" smtClean="0">
                <a:latin typeface="Calibri" pitchFamily="34" charset="0"/>
              </a:rPr>
              <a:t>Peningkatan kapasitas penanganan darurat, kapasitas SRC-PB dan TRC-PB di Pusat dan daerah;</a:t>
            </a:r>
          </a:p>
          <a:p>
            <a:pPr marL="811213" indent="-368300" algn="just">
              <a:spcBef>
                <a:spcPts val="0"/>
              </a:spcBef>
              <a:buClrTx/>
              <a:buSzPct val="100000"/>
              <a:buFont typeface="+mj-lt"/>
              <a:buAutoNum type="alphaLcParenR"/>
            </a:pPr>
            <a:r>
              <a:rPr lang="id-ID" sz="2100" dirty="0" smtClean="0">
                <a:latin typeface="Calibri" pitchFamily="34" charset="0"/>
              </a:rPr>
              <a:t>Peningkatan kapasitas penyelenggaraan pemulihan pascabencana yang terencana dan terpadu;</a:t>
            </a:r>
          </a:p>
          <a:p>
            <a:pPr marL="811213" indent="-368300" algn="just">
              <a:spcBef>
                <a:spcPts val="0"/>
              </a:spcBef>
              <a:buClrTx/>
              <a:buSzPct val="100000"/>
              <a:buFont typeface="+mj-lt"/>
              <a:buAutoNum type="alphaLcParenR"/>
            </a:pPr>
            <a:r>
              <a:rPr lang="id-ID" sz="2100" dirty="0" smtClean="0">
                <a:latin typeface="Calibri" pitchFamily="34" charset="0"/>
              </a:rPr>
              <a:t>Penguatan kapasitas dan dukungan logistik dan peralatan kebencanaan;</a:t>
            </a:r>
          </a:p>
          <a:p>
            <a:pPr marL="811213" indent="-368300" algn="just">
              <a:spcBef>
                <a:spcPts val="0"/>
              </a:spcBef>
              <a:buClrTx/>
              <a:buSzPct val="100000"/>
              <a:buFont typeface="+mj-lt"/>
              <a:buAutoNum type="alphaLcParenR"/>
            </a:pPr>
            <a:r>
              <a:rPr lang="id-ID" sz="2100" dirty="0" smtClean="0">
                <a:latin typeface="Calibri" pitchFamily="34" charset="0"/>
              </a:rPr>
              <a:t>Peningkatan akuntabilitas penyelenggaraan penanggulangan bencana.</a:t>
            </a:r>
            <a:endParaRPr lang="id-ID" sz="2100" dirty="0" smtClean="0">
              <a:latin typeface="Calibri" pitchFamily="34" charset="0"/>
              <a:cs typeface="Calibri" pitchFamily="34" charset="0"/>
            </a:endParaRPr>
          </a:p>
          <a:p>
            <a:pPr marL="514350" indent="-514350" algn="just">
              <a:lnSpc>
                <a:spcPct val="110000"/>
              </a:lnSpc>
              <a:spcBef>
                <a:spcPts val="0"/>
              </a:spcBef>
              <a:buFont typeface="+mj-lt"/>
              <a:buAutoNum type="arabicPeriod"/>
            </a:pPr>
            <a:endParaRPr lang="id-ID" sz="2100" dirty="0"/>
          </a:p>
        </p:txBody>
      </p:sp>
      <p:grpSp>
        <p:nvGrpSpPr>
          <p:cNvPr id="4" name="Group 3"/>
          <p:cNvGrpSpPr/>
          <p:nvPr/>
        </p:nvGrpSpPr>
        <p:grpSpPr>
          <a:xfrm>
            <a:off x="0" y="6429396"/>
            <a:ext cx="9144000" cy="455096"/>
            <a:chOff x="0" y="6429396"/>
            <a:chExt cx="9144000" cy="455096"/>
          </a:xfrm>
        </p:grpSpPr>
        <p:sp>
          <p:nvSpPr>
            <p:cNvPr id="5" name="Rectangle 4"/>
            <p:cNvSpPr/>
            <p:nvPr/>
          </p:nvSpPr>
          <p:spPr>
            <a:xfrm>
              <a:off x="0" y="6429396"/>
              <a:ext cx="9144000" cy="45509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Rectangle 5"/>
            <p:cNvSpPr/>
            <p:nvPr/>
          </p:nvSpPr>
          <p:spPr>
            <a:xfrm>
              <a:off x="5153060" y="6429396"/>
              <a:ext cx="1633518" cy="45509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Rectangle 6"/>
            <p:cNvSpPr/>
            <p:nvPr/>
          </p:nvSpPr>
          <p:spPr>
            <a:xfrm>
              <a:off x="6787520" y="6429396"/>
              <a:ext cx="1633518" cy="45509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sp>
        <p:nvSpPr>
          <p:cNvPr id="8" name="Slide Number Placeholder 7"/>
          <p:cNvSpPr>
            <a:spLocks noGrp="1"/>
          </p:cNvSpPr>
          <p:nvPr>
            <p:ph type="sldNum" sz="quarter" idx="12"/>
          </p:nvPr>
        </p:nvSpPr>
        <p:spPr>
          <a:xfrm>
            <a:off x="6897970" y="6462919"/>
            <a:ext cx="2133600" cy="365125"/>
          </a:xfrm>
        </p:spPr>
        <p:txBody>
          <a:bodyPr/>
          <a:lstStyle/>
          <a:p>
            <a:fld id="{C320A44A-5EE6-47F3-8198-FB74E80FEC51}" type="slidenum">
              <a:rPr lang="id-ID" smtClean="0">
                <a:solidFill>
                  <a:schemeClr val="tx1"/>
                </a:solidFill>
              </a:rPr>
              <a:pPr/>
              <a:t>9</a:t>
            </a:fld>
            <a:endParaRPr lang="id-ID"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260</TotalTime>
  <Words>822</Words>
  <Application>Microsoft Office PowerPoint</Application>
  <PresentationFormat>On-screen Show (4:3)</PresentationFormat>
  <Paragraphs>174</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Slide 1</vt:lpstr>
      <vt:lpstr>Kerangka Pemaparan</vt:lpstr>
      <vt:lpstr>I. Proses Perencanaan Tahun 2014</vt:lpstr>
      <vt:lpstr>II. Rencana Kerja Pemerintah (RKP) 2014</vt:lpstr>
      <vt:lpstr>Rencana Kerja Pemerintah (RKP) 2014</vt:lpstr>
      <vt:lpstr>Rencana Kerja Pemerintah (RKP) 2014</vt:lpstr>
      <vt:lpstr>III. Reviu Pencapaian Target Prioritas Nasional RPJMN</vt:lpstr>
      <vt:lpstr>Reviu Pencapaian Target Prioritas Nasional RPJMN</vt:lpstr>
      <vt:lpstr>IV. Kebijakan Penanggulangan Bencana 2014</vt:lpstr>
      <vt:lpstr>V. Program dan Anggaran BNPB Tahun 2014</vt:lpstr>
      <vt:lpstr>VI. Tindak Lanjut</vt:lpstr>
      <vt:lpstr>Terima kasih.</vt:lpstr>
      <vt:lpstr>Program, Kegiatan dan Anggaran 2014</vt:lpstr>
      <vt:lpstr>Program, Kegiatan dan Anggaran 2014</vt:lpstr>
      <vt:lpstr>Visi dan Misi BNPB 2010 - 2014</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BPBD JATENG</cp:lastModifiedBy>
  <cp:revision>24</cp:revision>
  <dcterms:created xsi:type="dcterms:W3CDTF">2013-10-28T02:08:13Z</dcterms:created>
  <dcterms:modified xsi:type="dcterms:W3CDTF">2013-10-31T02:43:18Z</dcterms:modified>
</cp:coreProperties>
</file>