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2"/>
  </p:notesMasterIdLst>
  <p:sldIdLst>
    <p:sldId id="279" r:id="rId6"/>
    <p:sldId id="278" r:id="rId7"/>
    <p:sldId id="277" r:id="rId8"/>
    <p:sldId id="280" r:id="rId9"/>
    <p:sldId id="281" r:id="rId10"/>
    <p:sldId id="293" r:id="rId11"/>
    <p:sldId id="282" r:id="rId12"/>
    <p:sldId id="283" r:id="rId13"/>
    <p:sldId id="284" r:id="rId14"/>
    <p:sldId id="285" r:id="rId15"/>
    <p:sldId id="292" r:id="rId16"/>
    <p:sldId id="296" r:id="rId17"/>
    <p:sldId id="297" r:id="rId18"/>
    <p:sldId id="264" r:id="rId19"/>
    <p:sldId id="265" r:id="rId20"/>
    <p:sldId id="295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>
        <p:scale>
          <a:sx n="99" d="100"/>
          <a:sy n="99" d="100"/>
        </p:scale>
        <p:origin x="-784" y="-2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52CD18-E07A-4AAA-B181-13691C0302F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63D89FB2-2567-4BF3-9F2B-CCA279495308}" type="pres">
      <dgm:prSet presAssocID="{6D52CD18-E07A-4AAA-B181-13691C0302F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EF22010F-1C65-4E22-93B3-13B4CBAF8147}" type="presOf" srcId="{6D52CD18-E07A-4AAA-B181-13691C0302FA}" destId="{63D89FB2-2567-4BF3-9F2B-CCA279495308}" srcOrd="0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70013C-0CDD-48C2-9EED-04D70EB35EA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1CEB2A-BB4F-463C-83CE-D7D12EF25163}">
      <dgm:prSet phldrT="[Text]" custT="1"/>
      <dgm:spPr>
        <a:solidFill>
          <a:srgbClr val="C00000"/>
        </a:solidFill>
      </dgm:spPr>
      <dgm:t>
        <a:bodyPr/>
        <a:lstStyle/>
        <a:p>
          <a:r>
            <a:rPr lang="id-ID" sz="1800" dirty="0" smtClean="0">
              <a:latin typeface="Microsoft Sans Serif"/>
              <a:cs typeface="Microsoft Sans Serif"/>
            </a:rPr>
            <a:t>Melindungi masyarakat yang tinggal di kawasan rawan bahaya dari dampak-dampak merugikan bencana;</a:t>
          </a:r>
          <a:endParaRPr lang="en-US" sz="1800" dirty="0">
            <a:latin typeface="Microsoft Sans Serif"/>
            <a:cs typeface="Microsoft Sans Serif"/>
          </a:endParaRPr>
        </a:p>
      </dgm:t>
    </dgm:pt>
    <dgm:pt modelId="{EB8EACB0-F57D-47D9-A5D3-B369C06D92F9}" type="parTrans" cxnId="{6A9D4873-65F0-4A07-8A1A-498532ACB3D1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B59DEF47-C8F9-42CE-A151-E3A86B22E0C9}" type="sibTrans" cxnId="{6A9D4873-65F0-4A07-8A1A-498532ACB3D1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D325CB53-C292-4C8C-BE18-A9C920DC5BC0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id-ID" sz="1800" dirty="0" smtClean="0">
              <a:latin typeface="Microsoft Sans Serif"/>
              <a:cs typeface="Microsoft Sans Serif"/>
            </a:rPr>
            <a:t>Meningkatkan peran serta masyarakat, khususnya kelompok rentan, dalam  pengelolaan sumber daya dalam rangka mengurangi risiko bencana</a:t>
          </a:r>
          <a:endParaRPr lang="en-US" sz="1800" dirty="0">
            <a:latin typeface="Microsoft Sans Serif"/>
            <a:cs typeface="Microsoft Sans Serif"/>
          </a:endParaRPr>
        </a:p>
      </dgm:t>
    </dgm:pt>
    <dgm:pt modelId="{F09B3E7A-A665-4453-8606-53CE104AB3A9}" type="parTrans" cxnId="{023DB2BF-E709-4778-B0EC-CBED158A5566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7A5E7B4A-D786-4DEF-BB77-4D681ADFAE35}" type="sibTrans" cxnId="{023DB2BF-E709-4778-B0EC-CBED158A5566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EC6D6BE9-7FAD-4A42-B33C-DB0B8CA6CCC6}">
      <dgm:prSet phldrT="[Tex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id-ID" sz="1800" dirty="0" smtClean="0">
              <a:latin typeface="Microsoft Sans Serif"/>
              <a:cs typeface="Microsoft Sans Serif"/>
            </a:rPr>
            <a:t>Meningkatkan kapasitas kelembagaan masyarakat dalam pengelolaan sumber daya dan pemeliharaan kearifan lokal bagi pengurangan risiko bencana</a:t>
          </a:r>
          <a:endParaRPr lang="en-US" sz="1800" dirty="0">
            <a:latin typeface="Microsoft Sans Serif"/>
            <a:cs typeface="Microsoft Sans Serif"/>
          </a:endParaRPr>
        </a:p>
      </dgm:t>
    </dgm:pt>
    <dgm:pt modelId="{59C22000-7E43-4699-B524-34B270924ED2}" type="parTrans" cxnId="{64D4F892-F834-4217-8553-92E52B4804B1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01360312-07FB-459A-90EE-A8B75430CBF9}" type="sibTrans" cxnId="{64D4F892-F834-4217-8553-92E52B4804B1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0A7382E9-179A-447A-9CEC-041C562F36A5}">
      <dgm:prSet phldrT="[Text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id-ID" sz="1800" dirty="0" smtClean="0">
              <a:latin typeface="Microsoft Sans Serif"/>
              <a:cs typeface="Microsoft Sans Serif"/>
            </a:rPr>
            <a:t>Meningkatkan kapasitas pemerintah dalam memberikan dukungan sumber daya dan teknis bagi pengurangan risiko bencana</a:t>
          </a:r>
          <a:endParaRPr lang="en-US" sz="1800" dirty="0">
            <a:latin typeface="Microsoft Sans Serif"/>
            <a:cs typeface="Microsoft Sans Serif"/>
          </a:endParaRPr>
        </a:p>
      </dgm:t>
    </dgm:pt>
    <dgm:pt modelId="{B0D4513C-244E-4F85-99EB-7EE7DF2EE17A}" type="parTrans" cxnId="{30F7F8C0-8588-46B3-87D3-E228F13E5B0B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AC1FB201-099E-47E3-99BC-B5EB859B5574}" type="sibTrans" cxnId="{30F7F8C0-8588-46B3-87D3-E228F13E5B0B}">
      <dgm:prSet/>
      <dgm:spPr/>
      <dgm:t>
        <a:bodyPr/>
        <a:lstStyle/>
        <a:p>
          <a:endParaRPr lang="en-US" sz="1800">
            <a:latin typeface="Microsoft Sans Serif"/>
            <a:cs typeface="Microsoft Sans Serif"/>
          </a:endParaRPr>
        </a:p>
      </dgm:t>
    </dgm:pt>
    <dgm:pt modelId="{6D64C55C-4288-45B0-ABFC-98475E882782}">
      <dgm:prSet phldrT="[Text]" custT="1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id-ID" sz="1800" dirty="0" smtClean="0">
              <a:latin typeface="Microsoft Sans Serif"/>
              <a:cs typeface="Microsoft Sans Serif"/>
            </a:rPr>
            <a:t>Meningkatkan kerjasama antara para pemangku kepentingan dalam PRB, pihak pemerintah daerah, sektor swasta, perguruan tinggi, LSM, organisasi masyarakat dan kelompok-kelompok lainnya yang peduli</a:t>
          </a:r>
          <a:endParaRPr lang="en-US" sz="1800" dirty="0">
            <a:latin typeface="Microsoft Sans Serif"/>
            <a:cs typeface="Microsoft Sans Serif"/>
          </a:endParaRPr>
        </a:p>
      </dgm:t>
    </dgm:pt>
    <dgm:pt modelId="{19B421CC-EFB8-4DAF-8492-A7F55D3442D2}" type="parTrans" cxnId="{6D4553D2-C35A-41E2-ACED-C725159AAE06}">
      <dgm:prSet/>
      <dgm:spPr/>
      <dgm:t>
        <a:bodyPr/>
        <a:lstStyle/>
        <a:p>
          <a:endParaRPr lang="id-ID" sz="1800">
            <a:latin typeface="Microsoft Sans Serif"/>
            <a:cs typeface="Microsoft Sans Serif"/>
          </a:endParaRPr>
        </a:p>
      </dgm:t>
    </dgm:pt>
    <dgm:pt modelId="{92395101-934F-434B-8E2A-0671E0103C37}" type="sibTrans" cxnId="{6D4553D2-C35A-41E2-ACED-C725159AAE06}">
      <dgm:prSet/>
      <dgm:spPr/>
      <dgm:t>
        <a:bodyPr/>
        <a:lstStyle/>
        <a:p>
          <a:endParaRPr lang="id-ID" sz="1800">
            <a:latin typeface="Microsoft Sans Serif"/>
            <a:cs typeface="Microsoft Sans Serif"/>
          </a:endParaRPr>
        </a:p>
      </dgm:t>
    </dgm:pt>
    <dgm:pt modelId="{02B7C13A-1E7C-4617-83C5-9C953C353850}" type="pres">
      <dgm:prSet presAssocID="{9E70013C-0CDD-48C2-9EED-04D70EB35EA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72AD52-7482-4A9C-B455-944B13EE0D0C}" type="pres">
      <dgm:prSet presAssocID="{511CEB2A-BB4F-463C-83CE-D7D12EF25163}" presName="parentLin" presStyleCnt="0"/>
      <dgm:spPr/>
    </dgm:pt>
    <dgm:pt modelId="{519DACF4-B94E-4C6B-8A25-35E4F316F11B}" type="pres">
      <dgm:prSet presAssocID="{511CEB2A-BB4F-463C-83CE-D7D12EF25163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00D2094C-F6D0-4416-BE6B-B8A4800F608B}" type="pres">
      <dgm:prSet presAssocID="{511CEB2A-BB4F-463C-83CE-D7D12EF25163}" presName="parentText" presStyleLbl="node1" presStyleIdx="0" presStyleCnt="5" custScaleX="129060" custScaleY="16864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81DE2-035C-4138-AE76-5D3230A4EC1A}" type="pres">
      <dgm:prSet presAssocID="{511CEB2A-BB4F-463C-83CE-D7D12EF25163}" presName="negativeSpace" presStyleCnt="0"/>
      <dgm:spPr/>
    </dgm:pt>
    <dgm:pt modelId="{479E5F46-7AE7-4732-955A-8908E752AD21}" type="pres">
      <dgm:prSet presAssocID="{511CEB2A-BB4F-463C-83CE-D7D12EF25163}" presName="childText" presStyleLbl="conFgAcc1" presStyleIdx="0" presStyleCnt="5" custScaleX="98245" custScaleY="110459">
        <dgm:presLayoutVars>
          <dgm:bulletEnabled val="1"/>
        </dgm:presLayoutVars>
      </dgm:prSet>
      <dgm:spPr/>
    </dgm:pt>
    <dgm:pt modelId="{EF818A89-7F62-404A-A59C-C0376A316C08}" type="pres">
      <dgm:prSet presAssocID="{B59DEF47-C8F9-42CE-A151-E3A86B22E0C9}" presName="spaceBetweenRectangles" presStyleCnt="0"/>
      <dgm:spPr/>
    </dgm:pt>
    <dgm:pt modelId="{31B8BD1A-2E8A-45EE-A321-4A943A29C1E9}" type="pres">
      <dgm:prSet presAssocID="{D325CB53-C292-4C8C-BE18-A9C920DC5BC0}" presName="parentLin" presStyleCnt="0"/>
      <dgm:spPr/>
    </dgm:pt>
    <dgm:pt modelId="{AEC00FE4-FE0C-4D66-A110-7D09D2326254}" type="pres">
      <dgm:prSet presAssocID="{D325CB53-C292-4C8C-BE18-A9C920DC5BC0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0EF0BCE7-7FB1-456F-8B7C-F60083ADC29E}" type="pres">
      <dgm:prSet presAssocID="{D325CB53-C292-4C8C-BE18-A9C920DC5BC0}" presName="parentText" presStyleLbl="node1" presStyleIdx="1" presStyleCnt="5" custScaleX="128735" custScaleY="1750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3280B-96E4-420A-B1D7-EB441DBD9DA7}" type="pres">
      <dgm:prSet presAssocID="{D325CB53-C292-4C8C-BE18-A9C920DC5BC0}" presName="negativeSpace" presStyleCnt="0"/>
      <dgm:spPr/>
    </dgm:pt>
    <dgm:pt modelId="{F39FB1C6-6368-4B02-912A-F325F531D664}" type="pres">
      <dgm:prSet presAssocID="{D325CB53-C292-4C8C-BE18-A9C920DC5BC0}" presName="childText" presStyleLbl="conFgAcc1" presStyleIdx="1" presStyleCnt="5">
        <dgm:presLayoutVars>
          <dgm:bulletEnabled val="1"/>
        </dgm:presLayoutVars>
      </dgm:prSet>
      <dgm:spPr/>
    </dgm:pt>
    <dgm:pt modelId="{36D11E74-C6A2-4239-93B0-DDBBD2E4BB3B}" type="pres">
      <dgm:prSet presAssocID="{7A5E7B4A-D786-4DEF-BB77-4D681ADFAE35}" presName="spaceBetweenRectangles" presStyleCnt="0"/>
      <dgm:spPr/>
    </dgm:pt>
    <dgm:pt modelId="{F46C71ED-3FED-457A-9A72-23FD50F82D70}" type="pres">
      <dgm:prSet presAssocID="{EC6D6BE9-7FAD-4A42-B33C-DB0B8CA6CCC6}" presName="parentLin" presStyleCnt="0"/>
      <dgm:spPr/>
    </dgm:pt>
    <dgm:pt modelId="{0F4ED36C-B49B-4C2E-96DB-BF7322FE2C0E}" type="pres">
      <dgm:prSet presAssocID="{EC6D6BE9-7FAD-4A42-B33C-DB0B8CA6CCC6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89CB0095-7F40-4416-8005-DD0698B8B785}" type="pres">
      <dgm:prSet presAssocID="{EC6D6BE9-7FAD-4A42-B33C-DB0B8CA6CCC6}" presName="parentText" presStyleLbl="node1" presStyleIdx="2" presStyleCnt="5" custScaleX="129239" custScaleY="2059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7967C1-F9E9-4DAB-9AFC-6EE9A96E5CE9}" type="pres">
      <dgm:prSet presAssocID="{EC6D6BE9-7FAD-4A42-B33C-DB0B8CA6CCC6}" presName="negativeSpace" presStyleCnt="0"/>
      <dgm:spPr/>
    </dgm:pt>
    <dgm:pt modelId="{F49EED3D-C5B1-4F4A-BB64-D760FFF9415B}" type="pres">
      <dgm:prSet presAssocID="{EC6D6BE9-7FAD-4A42-B33C-DB0B8CA6CCC6}" presName="childText" presStyleLbl="conFgAcc1" presStyleIdx="2" presStyleCnt="5">
        <dgm:presLayoutVars>
          <dgm:bulletEnabled val="1"/>
        </dgm:presLayoutVars>
      </dgm:prSet>
      <dgm:spPr/>
    </dgm:pt>
    <dgm:pt modelId="{B6A57F05-2860-4219-8ABB-3605A593D214}" type="pres">
      <dgm:prSet presAssocID="{01360312-07FB-459A-90EE-A8B75430CBF9}" presName="spaceBetweenRectangles" presStyleCnt="0"/>
      <dgm:spPr/>
    </dgm:pt>
    <dgm:pt modelId="{215CF12B-792A-48C4-874B-A40290F59F7B}" type="pres">
      <dgm:prSet presAssocID="{0A7382E9-179A-447A-9CEC-041C562F36A5}" presName="parentLin" presStyleCnt="0"/>
      <dgm:spPr/>
    </dgm:pt>
    <dgm:pt modelId="{7BAE3D58-F584-4147-A15B-47ECAB94DA0A}" type="pres">
      <dgm:prSet presAssocID="{0A7382E9-179A-447A-9CEC-041C562F36A5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52449B24-39AE-4F9C-BC87-98270D290526}" type="pres">
      <dgm:prSet presAssocID="{0A7382E9-179A-447A-9CEC-041C562F36A5}" presName="parentText" presStyleLbl="node1" presStyleIdx="3" presStyleCnt="5" custScaleX="129060" custScaleY="18299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B9F517-7BE9-4E2B-B7ED-4EDB7D0EA8B2}" type="pres">
      <dgm:prSet presAssocID="{0A7382E9-179A-447A-9CEC-041C562F36A5}" presName="negativeSpace" presStyleCnt="0"/>
      <dgm:spPr/>
    </dgm:pt>
    <dgm:pt modelId="{1044D92A-E2E5-4BBD-BCF9-DC9B596718BF}" type="pres">
      <dgm:prSet presAssocID="{0A7382E9-179A-447A-9CEC-041C562F36A5}" presName="childText" presStyleLbl="conFgAcc1" presStyleIdx="3" presStyleCnt="5">
        <dgm:presLayoutVars>
          <dgm:bulletEnabled val="1"/>
        </dgm:presLayoutVars>
      </dgm:prSet>
      <dgm:spPr/>
    </dgm:pt>
    <dgm:pt modelId="{3C38726A-18CA-4592-87C6-58AC23311449}" type="pres">
      <dgm:prSet presAssocID="{AC1FB201-099E-47E3-99BC-B5EB859B5574}" presName="spaceBetweenRectangles" presStyleCnt="0"/>
      <dgm:spPr/>
    </dgm:pt>
    <dgm:pt modelId="{BBAF0A70-5393-46EE-AF78-6BF61ADB16B3}" type="pres">
      <dgm:prSet presAssocID="{6D64C55C-4288-45B0-ABFC-98475E882782}" presName="parentLin" presStyleCnt="0"/>
      <dgm:spPr/>
    </dgm:pt>
    <dgm:pt modelId="{A83CF92A-E2CF-4077-BDC3-1E8CC6AB4D14}" type="pres">
      <dgm:prSet presAssocID="{6D64C55C-4288-45B0-ABFC-98475E882782}" presName="parentLeftMargin" presStyleLbl="node1" presStyleIdx="3" presStyleCnt="5" custScaleX="129060" custScaleY="480489"/>
      <dgm:spPr/>
      <dgm:t>
        <a:bodyPr/>
        <a:lstStyle/>
        <a:p>
          <a:endParaRPr lang="id-ID"/>
        </a:p>
      </dgm:t>
    </dgm:pt>
    <dgm:pt modelId="{472181DE-CCFC-4FC0-83B7-7F2E3A6CAEA4}" type="pres">
      <dgm:prSet presAssocID="{6D64C55C-4288-45B0-ABFC-98475E882782}" presName="parentText" presStyleLbl="node1" presStyleIdx="4" presStyleCnt="5" custScaleX="128226" custScaleY="253424" custLinFactNeighborX="-24848">
        <dgm:presLayoutVars>
          <dgm:chMax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3BDD264-C0F8-4CA1-BC75-B690C26784AA}" type="pres">
      <dgm:prSet presAssocID="{6D64C55C-4288-45B0-ABFC-98475E882782}" presName="negativeSpace" presStyleCnt="0"/>
      <dgm:spPr/>
    </dgm:pt>
    <dgm:pt modelId="{347AE54F-35C6-4C7B-B63D-A275A04F3634}" type="pres">
      <dgm:prSet presAssocID="{6D64C55C-4288-45B0-ABFC-98475E88278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CD611D3-B271-4EAD-994C-18A87ACA3631}" type="presOf" srcId="{9E70013C-0CDD-48C2-9EED-04D70EB35EAA}" destId="{02B7C13A-1E7C-4617-83C5-9C953C353850}" srcOrd="0" destOrd="0" presId="urn:microsoft.com/office/officeart/2005/8/layout/list1"/>
    <dgm:cxn modelId="{9AB55421-E332-46D9-B23D-1C37ADFEBA67}" type="presOf" srcId="{D325CB53-C292-4C8C-BE18-A9C920DC5BC0}" destId="{AEC00FE4-FE0C-4D66-A110-7D09D2326254}" srcOrd="0" destOrd="0" presId="urn:microsoft.com/office/officeart/2005/8/layout/list1"/>
    <dgm:cxn modelId="{0F70FC33-E7D6-485F-8C2D-F22947A226C7}" type="presOf" srcId="{6D64C55C-4288-45B0-ABFC-98475E882782}" destId="{A83CF92A-E2CF-4077-BDC3-1E8CC6AB4D14}" srcOrd="0" destOrd="0" presId="urn:microsoft.com/office/officeart/2005/8/layout/list1"/>
    <dgm:cxn modelId="{4F916150-6194-4286-904B-BC55C8461F68}" type="presOf" srcId="{EC6D6BE9-7FAD-4A42-B33C-DB0B8CA6CCC6}" destId="{0F4ED36C-B49B-4C2E-96DB-BF7322FE2C0E}" srcOrd="0" destOrd="0" presId="urn:microsoft.com/office/officeart/2005/8/layout/list1"/>
    <dgm:cxn modelId="{6D4553D2-C35A-41E2-ACED-C725159AAE06}" srcId="{9E70013C-0CDD-48C2-9EED-04D70EB35EAA}" destId="{6D64C55C-4288-45B0-ABFC-98475E882782}" srcOrd="4" destOrd="0" parTransId="{19B421CC-EFB8-4DAF-8492-A7F55D3442D2}" sibTransId="{92395101-934F-434B-8E2A-0671E0103C37}"/>
    <dgm:cxn modelId="{6A9D4873-65F0-4A07-8A1A-498532ACB3D1}" srcId="{9E70013C-0CDD-48C2-9EED-04D70EB35EAA}" destId="{511CEB2A-BB4F-463C-83CE-D7D12EF25163}" srcOrd="0" destOrd="0" parTransId="{EB8EACB0-F57D-47D9-A5D3-B369C06D92F9}" sibTransId="{B59DEF47-C8F9-42CE-A151-E3A86B22E0C9}"/>
    <dgm:cxn modelId="{A6CC79A8-B1BB-4962-AB60-42FAF5989C3D}" type="presOf" srcId="{511CEB2A-BB4F-463C-83CE-D7D12EF25163}" destId="{00D2094C-F6D0-4416-BE6B-B8A4800F608B}" srcOrd="1" destOrd="0" presId="urn:microsoft.com/office/officeart/2005/8/layout/list1"/>
    <dgm:cxn modelId="{023DB2BF-E709-4778-B0EC-CBED158A5566}" srcId="{9E70013C-0CDD-48C2-9EED-04D70EB35EAA}" destId="{D325CB53-C292-4C8C-BE18-A9C920DC5BC0}" srcOrd="1" destOrd="0" parTransId="{F09B3E7A-A665-4453-8606-53CE104AB3A9}" sibTransId="{7A5E7B4A-D786-4DEF-BB77-4D681ADFAE35}"/>
    <dgm:cxn modelId="{35F05D13-EBE2-4E90-AB91-238FD6AC43C7}" type="presOf" srcId="{EC6D6BE9-7FAD-4A42-B33C-DB0B8CA6CCC6}" destId="{89CB0095-7F40-4416-8005-DD0698B8B785}" srcOrd="1" destOrd="0" presId="urn:microsoft.com/office/officeart/2005/8/layout/list1"/>
    <dgm:cxn modelId="{ACF3D6AA-EC05-458B-BE31-F666A3191659}" type="presOf" srcId="{6D64C55C-4288-45B0-ABFC-98475E882782}" destId="{472181DE-CCFC-4FC0-83B7-7F2E3A6CAEA4}" srcOrd="1" destOrd="0" presId="urn:microsoft.com/office/officeart/2005/8/layout/list1"/>
    <dgm:cxn modelId="{68E0ECBF-BA2F-4520-9642-0C8F1D69F30E}" type="presOf" srcId="{511CEB2A-BB4F-463C-83CE-D7D12EF25163}" destId="{519DACF4-B94E-4C6B-8A25-35E4F316F11B}" srcOrd="0" destOrd="0" presId="urn:microsoft.com/office/officeart/2005/8/layout/list1"/>
    <dgm:cxn modelId="{D05313CF-99DE-4A6B-8371-69D729290D9C}" type="presOf" srcId="{0A7382E9-179A-447A-9CEC-041C562F36A5}" destId="{7BAE3D58-F584-4147-A15B-47ECAB94DA0A}" srcOrd="0" destOrd="0" presId="urn:microsoft.com/office/officeart/2005/8/layout/list1"/>
    <dgm:cxn modelId="{64D4F892-F834-4217-8553-92E52B4804B1}" srcId="{9E70013C-0CDD-48C2-9EED-04D70EB35EAA}" destId="{EC6D6BE9-7FAD-4A42-B33C-DB0B8CA6CCC6}" srcOrd="2" destOrd="0" parTransId="{59C22000-7E43-4699-B524-34B270924ED2}" sibTransId="{01360312-07FB-459A-90EE-A8B75430CBF9}"/>
    <dgm:cxn modelId="{BC8B91A2-6227-408C-8465-48C4E624C478}" type="presOf" srcId="{D325CB53-C292-4C8C-BE18-A9C920DC5BC0}" destId="{0EF0BCE7-7FB1-456F-8B7C-F60083ADC29E}" srcOrd="1" destOrd="0" presId="urn:microsoft.com/office/officeart/2005/8/layout/list1"/>
    <dgm:cxn modelId="{74C51A69-D39B-4DB0-AA2D-52BC9FD69325}" type="presOf" srcId="{0A7382E9-179A-447A-9CEC-041C562F36A5}" destId="{52449B24-39AE-4F9C-BC87-98270D290526}" srcOrd="1" destOrd="0" presId="urn:microsoft.com/office/officeart/2005/8/layout/list1"/>
    <dgm:cxn modelId="{30F7F8C0-8588-46B3-87D3-E228F13E5B0B}" srcId="{9E70013C-0CDD-48C2-9EED-04D70EB35EAA}" destId="{0A7382E9-179A-447A-9CEC-041C562F36A5}" srcOrd="3" destOrd="0" parTransId="{B0D4513C-244E-4F85-99EB-7EE7DF2EE17A}" sibTransId="{AC1FB201-099E-47E3-99BC-B5EB859B5574}"/>
    <dgm:cxn modelId="{D2DF9582-ADF9-4D59-9519-D9CB10075BFF}" type="presParOf" srcId="{02B7C13A-1E7C-4617-83C5-9C953C353850}" destId="{4C72AD52-7482-4A9C-B455-944B13EE0D0C}" srcOrd="0" destOrd="0" presId="urn:microsoft.com/office/officeart/2005/8/layout/list1"/>
    <dgm:cxn modelId="{AF5B8104-E480-4157-AA1C-BFC176E61E87}" type="presParOf" srcId="{4C72AD52-7482-4A9C-B455-944B13EE0D0C}" destId="{519DACF4-B94E-4C6B-8A25-35E4F316F11B}" srcOrd="0" destOrd="0" presId="urn:microsoft.com/office/officeart/2005/8/layout/list1"/>
    <dgm:cxn modelId="{91C77325-9CA7-4DFD-B02B-93C89732959F}" type="presParOf" srcId="{4C72AD52-7482-4A9C-B455-944B13EE0D0C}" destId="{00D2094C-F6D0-4416-BE6B-B8A4800F608B}" srcOrd="1" destOrd="0" presId="urn:microsoft.com/office/officeart/2005/8/layout/list1"/>
    <dgm:cxn modelId="{86B964E4-FB48-41C4-B86D-2FF219129DBC}" type="presParOf" srcId="{02B7C13A-1E7C-4617-83C5-9C953C353850}" destId="{9A081DE2-035C-4138-AE76-5D3230A4EC1A}" srcOrd="1" destOrd="0" presId="urn:microsoft.com/office/officeart/2005/8/layout/list1"/>
    <dgm:cxn modelId="{E29139B8-DF88-49AF-8717-1C5E98B49916}" type="presParOf" srcId="{02B7C13A-1E7C-4617-83C5-9C953C353850}" destId="{479E5F46-7AE7-4732-955A-8908E752AD21}" srcOrd="2" destOrd="0" presId="urn:microsoft.com/office/officeart/2005/8/layout/list1"/>
    <dgm:cxn modelId="{B57A479F-E91E-41DB-B0FB-C2F15CBB6DE8}" type="presParOf" srcId="{02B7C13A-1E7C-4617-83C5-9C953C353850}" destId="{EF818A89-7F62-404A-A59C-C0376A316C08}" srcOrd="3" destOrd="0" presId="urn:microsoft.com/office/officeart/2005/8/layout/list1"/>
    <dgm:cxn modelId="{9EFD296F-5968-449E-97A2-5D98C42B915E}" type="presParOf" srcId="{02B7C13A-1E7C-4617-83C5-9C953C353850}" destId="{31B8BD1A-2E8A-45EE-A321-4A943A29C1E9}" srcOrd="4" destOrd="0" presId="urn:microsoft.com/office/officeart/2005/8/layout/list1"/>
    <dgm:cxn modelId="{D6837633-C4F4-4901-BD5B-70AECD50CCD9}" type="presParOf" srcId="{31B8BD1A-2E8A-45EE-A321-4A943A29C1E9}" destId="{AEC00FE4-FE0C-4D66-A110-7D09D2326254}" srcOrd="0" destOrd="0" presId="urn:microsoft.com/office/officeart/2005/8/layout/list1"/>
    <dgm:cxn modelId="{FC60809F-37CD-4BCD-B3E3-2D1EBD883F98}" type="presParOf" srcId="{31B8BD1A-2E8A-45EE-A321-4A943A29C1E9}" destId="{0EF0BCE7-7FB1-456F-8B7C-F60083ADC29E}" srcOrd="1" destOrd="0" presId="urn:microsoft.com/office/officeart/2005/8/layout/list1"/>
    <dgm:cxn modelId="{CEBFCB9C-4DE2-4FFD-86D3-A84F05A4A85F}" type="presParOf" srcId="{02B7C13A-1E7C-4617-83C5-9C953C353850}" destId="{4DC3280B-96E4-420A-B1D7-EB441DBD9DA7}" srcOrd="5" destOrd="0" presId="urn:microsoft.com/office/officeart/2005/8/layout/list1"/>
    <dgm:cxn modelId="{43D0691E-8838-4B78-BD65-D79A3A5FD111}" type="presParOf" srcId="{02B7C13A-1E7C-4617-83C5-9C953C353850}" destId="{F39FB1C6-6368-4B02-912A-F325F531D664}" srcOrd="6" destOrd="0" presId="urn:microsoft.com/office/officeart/2005/8/layout/list1"/>
    <dgm:cxn modelId="{705C7F38-5D08-4B2A-B296-4264DFED150B}" type="presParOf" srcId="{02B7C13A-1E7C-4617-83C5-9C953C353850}" destId="{36D11E74-C6A2-4239-93B0-DDBBD2E4BB3B}" srcOrd="7" destOrd="0" presId="urn:microsoft.com/office/officeart/2005/8/layout/list1"/>
    <dgm:cxn modelId="{B7A8390B-0747-4006-8828-49F7585FBC9F}" type="presParOf" srcId="{02B7C13A-1E7C-4617-83C5-9C953C353850}" destId="{F46C71ED-3FED-457A-9A72-23FD50F82D70}" srcOrd="8" destOrd="0" presId="urn:microsoft.com/office/officeart/2005/8/layout/list1"/>
    <dgm:cxn modelId="{1B78B396-7FDF-4DE9-8AC8-6BB79142123D}" type="presParOf" srcId="{F46C71ED-3FED-457A-9A72-23FD50F82D70}" destId="{0F4ED36C-B49B-4C2E-96DB-BF7322FE2C0E}" srcOrd="0" destOrd="0" presId="urn:microsoft.com/office/officeart/2005/8/layout/list1"/>
    <dgm:cxn modelId="{122DF54D-2AD2-4FED-B831-17F74D6B9FCC}" type="presParOf" srcId="{F46C71ED-3FED-457A-9A72-23FD50F82D70}" destId="{89CB0095-7F40-4416-8005-DD0698B8B785}" srcOrd="1" destOrd="0" presId="urn:microsoft.com/office/officeart/2005/8/layout/list1"/>
    <dgm:cxn modelId="{3CA19BEB-0BF3-40BB-9C3B-AB0B2223A771}" type="presParOf" srcId="{02B7C13A-1E7C-4617-83C5-9C953C353850}" destId="{157967C1-F9E9-4DAB-9AFC-6EE9A96E5CE9}" srcOrd="9" destOrd="0" presId="urn:microsoft.com/office/officeart/2005/8/layout/list1"/>
    <dgm:cxn modelId="{8F8A69EE-B2D9-4C78-B055-6820F3FA3A5E}" type="presParOf" srcId="{02B7C13A-1E7C-4617-83C5-9C953C353850}" destId="{F49EED3D-C5B1-4F4A-BB64-D760FFF9415B}" srcOrd="10" destOrd="0" presId="urn:microsoft.com/office/officeart/2005/8/layout/list1"/>
    <dgm:cxn modelId="{830E7777-3C36-4FDC-98BC-8B88FAC89A6B}" type="presParOf" srcId="{02B7C13A-1E7C-4617-83C5-9C953C353850}" destId="{B6A57F05-2860-4219-8ABB-3605A593D214}" srcOrd="11" destOrd="0" presId="urn:microsoft.com/office/officeart/2005/8/layout/list1"/>
    <dgm:cxn modelId="{245FCF8B-B59C-4629-BED2-253A1339753A}" type="presParOf" srcId="{02B7C13A-1E7C-4617-83C5-9C953C353850}" destId="{215CF12B-792A-48C4-874B-A40290F59F7B}" srcOrd="12" destOrd="0" presId="urn:microsoft.com/office/officeart/2005/8/layout/list1"/>
    <dgm:cxn modelId="{175CF11B-D443-45B8-B8B9-8E695885A3A8}" type="presParOf" srcId="{215CF12B-792A-48C4-874B-A40290F59F7B}" destId="{7BAE3D58-F584-4147-A15B-47ECAB94DA0A}" srcOrd="0" destOrd="0" presId="urn:microsoft.com/office/officeart/2005/8/layout/list1"/>
    <dgm:cxn modelId="{38671BC2-22C4-4809-9805-A8FB980464E0}" type="presParOf" srcId="{215CF12B-792A-48C4-874B-A40290F59F7B}" destId="{52449B24-39AE-4F9C-BC87-98270D290526}" srcOrd="1" destOrd="0" presId="urn:microsoft.com/office/officeart/2005/8/layout/list1"/>
    <dgm:cxn modelId="{4E1E41D1-77E7-49A6-B8E6-9583CB60B84D}" type="presParOf" srcId="{02B7C13A-1E7C-4617-83C5-9C953C353850}" destId="{5AB9F517-7BE9-4E2B-B7ED-4EDB7D0EA8B2}" srcOrd="13" destOrd="0" presId="urn:microsoft.com/office/officeart/2005/8/layout/list1"/>
    <dgm:cxn modelId="{95D9BA67-E02D-4582-A578-4BF7EF6375F3}" type="presParOf" srcId="{02B7C13A-1E7C-4617-83C5-9C953C353850}" destId="{1044D92A-E2E5-4BBD-BCF9-DC9B596718BF}" srcOrd="14" destOrd="0" presId="urn:microsoft.com/office/officeart/2005/8/layout/list1"/>
    <dgm:cxn modelId="{939EBF3A-2E76-402F-A677-70126F6FC0EC}" type="presParOf" srcId="{02B7C13A-1E7C-4617-83C5-9C953C353850}" destId="{3C38726A-18CA-4592-87C6-58AC23311449}" srcOrd="15" destOrd="0" presId="urn:microsoft.com/office/officeart/2005/8/layout/list1"/>
    <dgm:cxn modelId="{B1AEC2B3-0789-4C75-9812-FFFDDCA3520A}" type="presParOf" srcId="{02B7C13A-1E7C-4617-83C5-9C953C353850}" destId="{BBAF0A70-5393-46EE-AF78-6BF61ADB16B3}" srcOrd="16" destOrd="0" presId="urn:microsoft.com/office/officeart/2005/8/layout/list1"/>
    <dgm:cxn modelId="{049AF35D-6D95-461C-8FF9-7429470A4614}" type="presParOf" srcId="{BBAF0A70-5393-46EE-AF78-6BF61ADB16B3}" destId="{A83CF92A-E2CF-4077-BDC3-1E8CC6AB4D14}" srcOrd="0" destOrd="0" presId="urn:microsoft.com/office/officeart/2005/8/layout/list1"/>
    <dgm:cxn modelId="{F56402FC-5F1B-4B02-A3D3-96B71F2B6C10}" type="presParOf" srcId="{BBAF0A70-5393-46EE-AF78-6BF61ADB16B3}" destId="{472181DE-CCFC-4FC0-83B7-7F2E3A6CAEA4}" srcOrd="1" destOrd="0" presId="urn:microsoft.com/office/officeart/2005/8/layout/list1"/>
    <dgm:cxn modelId="{FE166D43-ED09-4E43-824C-6C87D964AB63}" type="presParOf" srcId="{02B7C13A-1E7C-4617-83C5-9C953C353850}" destId="{93BDD264-C0F8-4CA1-BC75-B690C26784AA}" srcOrd="17" destOrd="0" presId="urn:microsoft.com/office/officeart/2005/8/layout/list1"/>
    <dgm:cxn modelId="{D6D2852A-CCFA-49B6-81C0-0C3E76E61946}" type="presParOf" srcId="{02B7C13A-1E7C-4617-83C5-9C953C353850}" destId="{347AE54F-35C6-4C7B-B63D-A275A04F363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9E5F46-7AE7-4732-955A-8908E752AD21}">
      <dsp:nvSpPr>
        <dsp:cNvPr id="0" name=""/>
        <dsp:cNvSpPr/>
      </dsp:nvSpPr>
      <dsp:spPr>
        <a:xfrm>
          <a:off x="0" y="622779"/>
          <a:ext cx="8384621" cy="3896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2094C-F6D0-4416-BE6B-B8A4800F608B}">
      <dsp:nvSpPr>
        <dsp:cNvPr id="0" name=""/>
        <dsp:cNvSpPr/>
      </dsp:nvSpPr>
      <dsp:spPr>
        <a:xfrm>
          <a:off x="426720" y="132427"/>
          <a:ext cx="7710147" cy="696992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Microsoft Sans Serif"/>
              <a:cs typeface="Microsoft Sans Serif"/>
            </a:rPr>
            <a:t>Melindungi masyarakat yang tinggal di kawasan rawan bahaya dari dampak-dampak merugikan bencana;</a:t>
          </a:r>
          <a:endParaRPr lang="en-US" sz="1800" kern="1200" dirty="0">
            <a:latin typeface="Microsoft Sans Serif"/>
            <a:cs typeface="Microsoft Sans Serif"/>
          </a:endParaRPr>
        </a:p>
      </dsp:txBody>
      <dsp:txXfrm>
        <a:off x="460744" y="166451"/>
        <a:ext cx="7642099" cy="628944"/>
      </dsp:txXfrm>
    </dsp:sp>
    <dsp:sp modelId="{F39FB1C6-6368-4B02-912A-F325F531D664}">
      <dsp:nvSpPr>
        <dsp:cNvPr id="0" name=""/>
        <dsp:cNvSpPr/>
      </dsp:nvSpPr>
      <dsp:spPr>
        <a:xfrm>
          <a:off x="0" y="1604769"/>
          <a:ext cx="85344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F0BCE7-7FB1-456F-8B7C-F60083ADC29E}">
      <dsp:nvSpPr>
        <dsp:cNvPr id="0" name=""/>
        <dsp:cNvSpPr/>
      </dsp:nvSpPr>
      <dsp:spPr>
        <a:xfrm>
          <a:off x="426720" y="1088078"/>
          <a:ext cx="7690731" cy="723330"/>
        </a:xfrm>
        <a:prstGeom prst="round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Microsoft Sans Serif"/>
              <a:cs typeface="Microsoft Sans Serif"/>
            </a:rPr>
            <a:t>Meningkatkan peran serta masyarakat, khususnya kelompok rentan, dalam  pengelolaan sumber daya dalam rangka mengurangi risiko bencana</a:t>
          </a:r>
          <a:endParaRPr lang="en-US" sz="1800" kern="1200" dirty="0">
            <a:latin typeface="Microsoft Sans Serif"/>
            <a:cs typeface="Microsoft Sans Serif"/>
          </a:endParaRPr>
        </a:p>
      </dsp:txBody>
      <dsp:txXfrm>
        <a:off x="462030" y="1123388"/>
        <a:ext cx="7620111" cy="652710"/>
      </dsp:txXfrm>
    </dsp:sp>
    <dsp:sp modelId="{F49EED3D-C5B1-4F4A-BB64-D760FFF9415B}">
      <dsp:nvSpPr>
        <dsp:cNvPr id="0" name=""/>
        <dsp:cNvSpPr/>
      </dsp:nvSpPr>
      <dsp:spPr>
        <a:xfrm>
          <a:off x="0" y="2677808"/>
          <a:ext cx="85344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B0095-7F40-4416-8005-DD0698B8B785}">
      <dsp:nvSpPr>
        <dsp:cNvPr id="0" name=""/>
        <dsp:cNvSpPr/>
      </dsp:nvSpPr>
      <dsp:spPr>
        <a:xfrm>
          <a:off x="426720" y="2033169"/>
          <a:ext cx="7720841" cy="851278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Microsoft Sans Serif"/>
              <a:cs typeface="Microsoft Sans Serif"/>
            </a:rPr>
            <a:t>Meningkatkan kapasitas kelembagaan masyarakat dalam pengelolaan sumber daya dan pemeliharaan kearifan lokal bagi pengurangan risiko bencana</a:t>
          </a:r>
          <a:endParaRPr lang="en-US" sz="1800" kern="1200" dirty="0">
            <a:latin typeface="Microsoft Sans Serif"/>
            <a:cs typeface="Microsoft Sans Serif"/>
          </a:endParaRPr>
        </a:p>
      </dsp:txBody>
      <dsp:txXfrm>
        <a:off x="468276" y="2074725"/>
        <a:ext cx="7637729" cy="768166"/>
      </dsp:txXfrm>
    </dsp:sp>
    <dsp:sp modelId="{1044D92A-E2E5-4BBD-BCF9-DC9B596718BF}">
      <dsp:nvSpPr>
        <dsp:cNvPr id="0" name=""/>
        <dsp:cNvSpPr/>
      </dsp:nvSpPr>
      <dsp:spPr>
        <a:xfrm>
          <a:off x="0" y="3655862"/>
          <a:ext cx="85344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49B24-39AE-4F9C-BC87-98270D290526}">
      <dsp:nvSpPr>
        <dsp:cNvPr id="0" name=""/>
        <dsp:cNvSpPr/>
      </dsp:nvSpPr>
      <dsp:spPr>
        <a:xfrm>
          <a:off x="426720" y="3106208"/>
          <a:ext cx="7710147" cy="756294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Microsoft Sans Serif"/>
              <a:cs typeface="Microsoft Sans Serif"/>
            </a:rPr>
            <a:t>Meningkatkan kapasitas pemerintah dalam memberikan dukungan sumber daya dan teknis bagi pengurangan risiko bencana</a:t>
          </a:r>
          <a:endParaRPr lang="en-US" sz="1800" kern="1200" dirty="0">
            <a:latin typeface="Microsoft Sans Serif"/>
            <a:cs typeface="Microsoft Sans Serif"/>
          </a:endParaRPr>
        </a:p>
      </dsp:txBody>
      <dsp:txXfrm>
        <a:off x="463639" y="3143127"/>
        <a:ext cx="7636309" cy="682456"/>
      </dsp:txXfrm>
    </dsp:sp>
    <dsp:sp modelId="{347AE54F-35C6-4C7B-B63D-A275A04F3634}">
      <dsp:nvSpPr>
        <dsp:cNvPr id="0" name=""/>
        <dsp:cNvSpPr/>
      </dsp:nvSpPr>
      <dsp:spPr>
        <a:xfrm>
          <a:off x="0" y="4924972"/>
          <a:ext cx="853440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181DE-CCFC-4FC0-83B7-7F2E3A6CAEA4}">
      <dsp:nvSpPr>
        <dsp:cNvPr id="0" name=""/>
        <dsp:cNvSpPr/>
      </dsp:nvSpPr>
      <dsp:spPr>
        <a:xfrm>
          <a:off x="444693" y="4084262"/>
          <a:ext cx="7660323" cy="1047350"/>
        </a:xfrm>
        <a:prstGeom prst="round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>
              <a:latin typeface="Microsoft Sans Serif"/>
              <a:cs typeface="Microsoft Sans Serif"/>
            </a:rPr>
            <a:t>Meningkatkan kerjasama antara para pemangku kepentingan dalam PRB, pihak pemerintah daerah, sektor swasta, perguruan tinggi, LSM, organisasi masyarakat dan kelompok-kelompok lainnya yang peduli</a:t>
          </a:r>
          <a:endParaRPr lang="en-US" sz="1800" kern="1200" dirty="0">
            <a:latin typeface="Microsoft Sans Serif"/>
            <a:cs typeface="Microsoft Sans Serif"/>
          </a:endParaRPr>
        </a:p>
      </dsp:txBody>
      <dsp:txXfrm>
        <a:off x="495820" y="4135389"/>
        <a:ext cx="7558069" cy="945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743F3-18A5-4BDA-B5B5-C68FB1E21EB2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924B9-F52C-4FB6-80CD-C34FB9076A7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9200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5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8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1.png"/><Relationship Id="rId3" Type="http://schemas.openxmlformats.org/officeDocument/2006/relationships/image" Target="../media/image10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223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792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51456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6DD2AD-B656-48DB-9396-DB956C057B73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3A71EB-F3B9-4A42-B606-E4B0F8EC6BF2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309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F468E-741E-4ECD-B087-307F0D222277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1D8DC-C7B1-42F0-97F1-A2C5899FC1BD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8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5D7AAA-1645-4F0B-9953-A35E71EB3731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92793ED-4DC0-4323-AF8C-4ECEF2A3EAF6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32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7FEF5-4E22-420E-8E5A-C2D3DE409484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32E6E-BB0B-41EF-BD44-1D8394C974A4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486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66C2E4-5767-4A63-85A3-A2B43C1B1699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FA950D-216A-4C06-A502-5950223A0E71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5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AFC96-D0FE-49BC-9782-8D76D5396F6D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0FF4E-3A0A-49E9-B656-D5705649C780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406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C9D9D3-81FB-4514-A848-559B671AC7AC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CB5DF5-75DD-4372-A2E7-DED71681FD00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0653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A048CB-8FFD-4B56-9961-5030EBEBDA69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249585-FEC5-4AC9-B6B3-272B866426C0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47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37049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base">
              <a:lnSpc>
                <a:spcPts val="3000"/>
              </a:lnSpc>
              <a:spcBef>
                <a:spcPts val="600"/>
              </a:spcBef>
              <a:spcAft>
                <a:spcPct val="0"/>
              </a:spcAft>
              <a:buClr>
                <a:srgbClr val="D16349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02D904-9A9F-401C-902C-A5BEEF9FD76A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46EA690-55B4-4BF9-B491-BA369D3AE66D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52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083A7-C03E-4201-8F21-93BCF4976F65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5FEBD-67C3-4DCA-829A-D17EA12A44E2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00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DE1D-2ED1-483D-90E5-1DFD6341744D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4BC5C-106E-491D-AAD2-9F846D3566E7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03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575F6D"/>
                </a:solidFill>
              </a:rPr>
              <a:t>
              </a:t>
            </a:r>
            <a:endParaRPr lang="en-US">
              <a:solidFill>
                <a:srgbClr val="575F6D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C441166E-A53B-414D-98FA-495E4ED5FA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778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86924DB-8D5B-4639-BF8C-D31BFD75EBE8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7FFE6913-5CC2-44CD-8188-6448346B30A2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1274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FFF39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FFF39D"/>
                </a:solidFill>
              </a:rPr>
              <a:t>
              </a:t>
            </a:r>
            <a:endParaRPr lang="en-US">
              <a:solidFill>
                <a:srgbClr val="FFF39D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B360D016-3C1E-4D71-9E78-7190443B2F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19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5A8F35-5E2D-489D-B8A7-8EA09F941A2A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E645-ED70-4620-ABA3-D75F1B0BDACD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03451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7D966A-D433-4C78-A05A-502FD3DA517A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012594-D281-42C5-B5A6-4F57F2E8FC58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03516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240C317-92D2-4904-93C7-4C677FA6AAE7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61F2D3A-8E47-45A6-8192-CE5EDEE29FF7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68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23B55-B08A-4DEC-9E25-ECEB2AB110D4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A13849-3278-44C4-AF27-FB42917E7AF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574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48176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536C210-C568-429D-A938-33FC07CBFD41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5739505-495B-4155-B96C-1AED0BAFD390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08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BE61626-67CF-4267-A478-F8A9766932C8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4D552F7B-1307-4B2F-AA11-083DE52BCCC0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379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6160DD-885B-4DE5-BBCD-AADF928513C3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65FD3-8ED2-498C-926C-D24CC67C0617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7390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53FB2-133B-4C1D-B379-603E588CFF49}" type="datetime1">
              <a:rPr lang="fr-FR" smtClean="0">
                <a:solidFill>
                  <a:srgbClr val="575F6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575F6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575F6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F32FBB-FC33-499C-9622-1B2A591F1CA4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1668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441166E-A53B-414D-98FA-495E4ED5FAF1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42571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6924DB-8D5B-4639-BF8C-D31BFD75EBE8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7FFE6913-5CC2-44CD-8188-6448346B30A2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97414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
              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360D016-3C1E-4D71-9E78-7190443B2F34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0769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335A8F35-5E2D-489D-B8A7-8EA09F941A2A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E645-ED70-4620-ABA3-D75F1B0BDACD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2210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7D966A-D433-4C78-A05A-502FD3DA517A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0012594-D281-42C5-B5A6-4F57F2E8FC58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6829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0C317-92D2-4904-93C7-4C677FA6AAE7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761F2D3A-8E47-45A6-8192-CE5EDEE29FF7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01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8670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123B55-B08A-4DEC-9E25-ECEB2AB110D4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CA13849-3278-44C4-AF27-FB42917E7AF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4419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5739505-495B-4155-B96C-1AED0BAFD390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36C210-C568-429D-A938-33FC07CBFD41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090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4D552F7B-1307-4B2F-AA11-083DE52BCCC0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BE61626-67CF-4267-A478-F8A9766932C8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6193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6160DD-885B-4DE5-BBCD-AADF928513C3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665FD3-8ED2-498C-926C-D24CC67C0617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12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CDF32FBB-FC33-499C-9622-1B2A591F1CA4}" type="slidenum">
              <a:rPr lang="fr-FR" smtClean="0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C53FB2-133B-4C1D-B379-603E588CFF49}" type="datetime1">
              <a:rPr lang="fr-FR" smtClean="0"/>
              <a:pPr>
                <a:defRPr/>
              </a:pPr>
              <a:t>10/30/13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51289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TitleSlid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1166E-A53B-414D-98FA-495E4ED5FAF1}" type="slidenum">
              <a:rPr lang="en-US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3861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ABED"/>
                </a:solidFill>
              </a:rPr>
              <a:t>
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5223810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924DB-8D5B-4639-BF8C-D31BFD75EBE8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E6913-5CC2-44CD-8188-6448346B30A2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342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SectionHead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/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38ABED"/>
                </a:solidFill>
              </a:rPr>
              <a:t>
             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0D016-3C1E-4D71-9E78-7190443B2F34}" type="slidenum">
              <a:rPr lang="en-US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0612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A8F35-5E2D-489D-B8A7-8EA09F941A2A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4E645-ED70-4620-ABA3-D75F1B0BDACD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8480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74713" y="2286000"/>
            <a:ext cx="356235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16475" y="2286000"/>
            <a:ext cx="3565525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D966A-D433-4C78-A05A-502FD3DA517A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1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2594-D281-42C5-B5A6-4F57F2E8FC58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61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34518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81FF1-5C52-465B-93AB-DF68E2F9B758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23C62-38B1-417D-91DF-1174D6ECA90F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4776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55C0E-FF01-43F4-9DE1-B03D777B6325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3570F-C6DE-4A42-83FF-3C5E6DAF0B0A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6240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2EE2D-ADA3-4E68-9E3A-EF2EB427466A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402F4-E5CA-4B90-BC7C-3C3FE7E75493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827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C317-92D2-4904-93C7-4C677FA6AAE7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D3A-8E47-45A6-8192-CE5EDEE29FF7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4557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23B55-B08A-4DEC-9E25-ECEB2AB110D4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13849-3278-44C4-AF27-FB42917E7AFB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640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Content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6C210-C568-429D-A938-33FC07CBFD41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39505-495B-4155-B96C-1AED0BAFD390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320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263" y="187325"/>
            <a:ext cx="8535987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200" y="6288088"/>
            <a:ext cx="18875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61626-67CF-4267-A478-F8A9766932C8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400" y="6288088"/>
            <a:ext cx="2676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52F7B-1307-4B2F-AA11-083DE52BCCC0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5632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E2CBD-D1AE-47CC-87D0-D1C1EBB1BFC6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59D8A-3AA9-450F-98A2-369D41836F4A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1052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Overlay-PictureCaption-Extra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0" y="187325"/>
            <a:ext cx="8826500" cy="648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088"/>
            <a:ext cx="18653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7AA69-14AE-43CA-A48D-EF1526B0B573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088"/>
            <a:ext cx="5218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0744-E450-4B35-BEA1-3569C1279B76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88671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160DD-885B-4DE5-BBCD-AADF928513C3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65FD3-8ED2-498C-926C-D24CC67C0617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10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66976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Overlay-ContentSlides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813" y="187325"/>
            <a:ext cx="8828087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53FB2-133B-4C1D-B379-603E588CFF49}" type="datetime1">
              <a:rPr lang="fr-FR">
                <a:solidFill>
                  <a:srgbClr val="38ABED"/>
                </a:solidFill>
              </a:rPr>
              <a:pPr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32FBB-FC33-499C-9622-1B2A591F1CA4}" type="slidenum">
              <a:rPr lang="fr-FR">
                <a:solidFill>
                  <a:srgbClr val="1B3861"/>
                </a:solidFill>
              </a:rPr>
              <a:pPr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318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4757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1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080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58.xml"/><Relationship Id="rId15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60.xml"/><Relationship Id="rId17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7442-D334-4164-A755-C106D6E6BD34}" type="datetimeFigureOut">
              <a:rPr lang="id-ID" smtClean="0"/>
              <a:t>10/30/13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E1CB2-5CF1-4357-9F8C-1592FB5291A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8260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768F83-C40E-4105-8F28-25BBC3302D2F}" type="datetimeFigureOut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10/30/13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FC75101-5E55-4989-BD6E-6C3260AED035}" type="slidenum">
              <a:rPr lang="en-US">
                <a:solidFill>
                  <a:srgbClr val="C5D1D7">
                    <a:shade val="50000"/>
                    <a:satMod val="20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5D1D7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98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F688B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F688B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63D6D-9095-44BB-845E-BF9A38E52245}" type="datetime1">
              <a:rPr lang="fr-FR" smtClean="0">
                <a:solidFill>
                  <a:srgbClr val="575F6D"/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10/30/13</a:t>
            </a:fld>
            <a:endParaRPr lang="fr-FR">
              <a:solidFill>
                <a:srgbClr val="575F6D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575F6D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24BEC-824D-428E-AE91-0C91BA66831C}" type="slidenum">
              <a:rPr lang="fr-FR" smtClean="0"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89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63D6D-9095-44BB-845E-BF9A38E52245}" type="datetime1">
              <a:rPr lang="fr-FR" smtClean="0"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10/30/13</a:t>
            </a:fld>
            <a:endParaRPr lang="fr-FR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24BEC-824D-428E-AE91-0C91BA66831C}" type="slidenum">
              <a:rPr lang="fr-FR" smtClean="0">
                <a:solidFill>
                  <a:srgbClr val="8CADAE">
                    <a:shade val="75000"/>
                  </a:srgbClr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8CADAE">
                  <a:shade val="75000"/>
                </a:srgb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8021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90500" y="190500"/>
            <a:ext cx="8764588" cy="6478588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779463" y="381000"/>
            <a:ext cx="7583487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79463" y="1828800"/>
            <a:ext cx="75834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088"/>
            <a:ext cx="18875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563D6D-9095-44BB-845E-BF9A38E52245}" type="datetime1">
              <a:rPr lang="fr-FR">
                <a:solidFill>
                  <a:srgbClr val="38ABE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10/30/13</a:t>
            </a:fld>
            <a:endParaRPr lang="fr-FR">
              <a:solidFill>
                <a:srgbClr val="38ABE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5175" y="6288088"/>
            <a:ext cx="5238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38ABE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225" y="219075"/>
            <a:ext cx="4937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A24BEC-824D-428E-AE91-0C91BA66831C}" type="slidenum">
              <a:rPr lang="fr-FR">
                <a:solidFill>
                  <a:srgbClr val="1B386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FR">
              <a:solidFill>
                <a:srgbClr val="1B38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84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bg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bg1"/>
          </a:solidFill>
          <a:latin typeface="Trebuchet MS" charset="0"/>
          <a:ea typeface="ＭＳ Ｐゴシック" charset="-128"/>
          <a:cs typeface="ＭＳ Ｐゴシック" charset="-128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ＭＳ Ｐゴシック" charset="-128"/>
          <a:cs typeface="ＭＳ Ｐゴシック" charset="-128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400" kern="12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15616" y="1844824"/>
            <a:ext cx="7723584" cy="2117576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KONSEP, STRATEGI DAN INDIKATOR KEBIJAKAN </a:t>
            </a:r>
            <a:r>
              <a:rPr lang="en-US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PE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MBENTUKAN</a:t>
            </a:r>
            <a:r>
              <a:rPr lang="en-US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 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DESA/KELURAHAN TANGGUH BENCANA 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/>
            </a:r>
            <a:b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</a:b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(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ea typeface="Tahoma" pitchFamily="34" charset="0"/>
                <a:cs typeface="Microsoft Sans Serif"/>
              </a:rPr>
              <a:t>PERKA NO. 1/2012)</a:t>
            </a:r>
            <a:endParaRPr lang="en-US" sz="2800" b="1" dirty="0" smtClean="0">
              <a:solidFill>
                <a:schemeClr val="tx1"/>
              </a:solidFill>
              <a:latin typeface="Microsoft Sans Serif"/>
              <a:ea typeface="Tahoma" pitchFamily="34" charset="0"/>
              <a:cs typeface="Microsoft Sans Serif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75656" y="5733256"/>
            <a:ext cx="7407275" cy="990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rgbClr val="000090"/>
                </a:solidFill>
                <a:latin typeface="Microsoft Sans Serif"/>
                <a:cs typeface="Microsoft Sans Serif"/>
              </a:rPr>
              <a:t>DEPUTI BIDANG PENCEGAHAN DAN KESIAPSIAGAAN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>
                <a:solidFill>
                  <a:srgbClr val="000090"/>
                </a:solidFill>
                <a:latin typeface="Microsoft Sans Serif"/>
                <a:cs typeface="Microsoft Sans Serif"/>
              </a:rPr>
              <a:t> </a:t>
            </a:r>
            <a:r>
              <a:rPr lang="en-US" sz="2000" b="1" dirty="0" smtClean="0">
                <a:solidFill>
                  <a:srgbClr val="000090"/>
                </a:solidFill>
                <a:latin typeface="Microsoft Sans Serif"/>
                <a:cs typeface="Microsoft Sans Serif"/>
              </a:rPr>
              <a:t>                                                                 201</a:t>
            </a:r>
            <a:r>
              <a:rPr lang="id-ID" sz="2000" b="1" dirty="0" smtClean="0">
                <a:solidFill>
                  <a:srgbClr val="000090"/>
                </a:solidFill>
                <a:latin typeface="Microsoft Sans Serif"/>
                <a:cs typeface="Microsoft Sans Serif"/>
              </a:rPr>
              <a:t>3</a:t>
            </a:r>
            <a:endParaRPr lang="en-US" sz="2000" b="1" dirty="0" smtClean="0">
              <a:solidFill>
                <a:srgbClr val="000090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8196" name="Picture 7" descr="logo baru BNPB #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219200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0222658"/>
      </p:ext>
    </p:extLst>
  </p:cSld>
  <p:clrMapOvr>
    <a:masterClrMapping/>
  </p:clrMapOvr>
  <p:transition xmlns:p14="http://schemas.microsoft.com/office/powerpoint/2010/main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A9F4C3C-CD77-460B-8767-9F5E448153DF}" type="slidenum">
              <a:rPr lang="id-ID" smtClean="0"/>
              <a:pPr>
                <a:defRPr/>
              </a:pPr>
              <a:t>10</a:t>
            </a:fld>
            <a:endParaRPr lang="id-ID"/>
          </a:p>
        </p:txBody>
      </p:sp>
      <p:sp>
        <p:nvSpPr>
          <p:cNvPr id="4" name="Rounded Rectangle 3"/>
          <p:cNvSpPr/>
          <p:nvPr/>
        </p:nvSpPr>
        <p:spPr>
          <a:xfrm>
            <a:off x="1638280" y="2214554"/>
            <a:ext cx="1785950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</a:rPr>
              <a:t>Pelibatan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seluruh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lapisan</a:t>
            </a:r>
            <a:r>
              <a:rPr lang="id-ID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masyarakat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14744" y="1571612"/>
            <a:ext cx="1714512" cy="7274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</a:rPr>
              <a:t>Pemanfaatan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</a:rPr>
              <a:t>Sumberdaya</a:t>
            </a:r>
            <a:r>
              <a:rPr lang="en-US" sz="1400" b="1" dirty="0" smtClean="0">
                <a:solidFill>
                  <a:prstClr val="black"/>
                </a:solidFill>
              </a:rPr>
              <a:t> lokal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72330" y="3034481"/>
            <a:ext cx="2000264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Dukungan Pemerintah/ pemerintah daerah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500826" y="4572008"/>
            <a:ext cx="2071702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Peningkatan Pengetahuan dan Kesadaran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65498" y="5767390"/>
            <a:ext cx="1746895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Pengurangan Kerentanan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714744" y="5597850"/>
            <a:ext cx="1500198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Peningkatan Kapasitas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859847" y="4332600"/>
            <a:ext cx="1704988" cy="7863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black"/>
                </a:solidFill>
              </a:rPr>
              <a:t>Pemaduan PRB dalam </a:t>
            </a:r>
            <a:r>
              <a:rPr lang="en-US" sz="1400" b="1" dirty="0" smtClean="0">
                <a:solidFill>
                  <a:prstClr val="black"/>
                </a:solidFill>
              </a:rPr>
              <a:t>Pembangunan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810680" y="3141638"/>
            <a:ext cx="1785950" cy="7143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black"/>
                </a:solidFill>
              </a:rPr>
              <a:t>Pengarus</a:t>
            </a:r>
            <a:r>
              <a:rPr lang="id-ID" sz="1400" b="1" dirty="0" smtClean="0">
                <a:solidFill>
                  <a:prstClr val="black"/>
                </a:solidFill>
              </a:rPr>
              <a:t>-</a:t>
            </a:r>
            <a:r>
              <a:rPr lang="en-US" sz="1400" b="1" dirty="0" err="1" smtClean="0">
                <a:solidFill>
                  <a:prstClr val="black"/>
                </a:solidFill>
              </a:rPr>
              <a:t>utamaan</a:t>
            </a:r>
            <a:r>
              <a:rPr lang="en-US" sz="1400" b="1" dirty="0" smtClean="0">
                <a:solidFill>
                  <a:prstClr val="black"/>
                </a:solidFill>
              </a:rPr>
              <a:t> PRB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571868" y="3643314"/>
            <a:ext cx="2143139" cy="1143008"/>
          </a:xfrm>
          <a:prstGeom prst="ellipse">
            <a:avLst/>
          </a:prstGeom>
          <a:solidFill>
            <a:srgbClr val="FE8637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DESA TANGGUH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BENCANA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929330" y="1567096"/>
            <a:ext cx="1981200" cy="137160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Keberlanjutan 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Sinkronisasi program/kegiatan K/L, Lembaga Int’l / Lokal 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00034" y="214290"/>
            <a:ext cx="8643966" cy="1004910"/>
          </a:xfrm>
          <a:prstGeom prst="rect">
            <a:avLst/>
          </a:prstGeom>
          <a:solidFill>
            <a:srgbClr val="F5CD2D"/>
          </a:solidFill>
        </p:spPr>
        <p:txBody>
          <a:bodyPr vert="horz" anchor="b">
            <a:normAutofit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base">
              <a:spcAft>
                <a:spcPct val="0"/>
              </a:spcAft>
            </a:pPr>
            <a:r>
              <a:rPr lang="id-ID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Strategi pengembangan desa/kelurahan Tangguh bencana</a:t>
            </a:r>
            <a:endParaRPr lang="id-ID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/>
              <a:cs typeface="Microsoft Sans Serif"/>
            </a:endParaRPr>
          </a:p>
        </p:txBody>
      </p:sp>
      <p:sp>
        <p:nvSpPr>
          <p:cNvPr id="51" name="Arc 50"/>
          <p:cNvSpPr/>
          <p:nvPr/>
        </p:nvSpPr>
        <p:spPr>
          <a:xfrm rot="1359811">
            <a:off x="3569489" y="2238365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Arc 51"/>
          <p:cNvSpPr/>
          <p:nvPr/>
        </p:nvSpPr>
        <p:spPr>
          <a:xfrm rot="3854232">
            <a:off x="4823455" y="2534999"/>
            <a:ext cx="1167724" cy="160874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Arc 52"/>
          <p:cNvSpPr/>
          <p:nvPr/>
        </p:nvSpPr>
        <p:spPr>
          <a:xfrm rot="6288927">
            <a:off x="5322548" y="2483488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Arc 53"/>
          <p:cNvSpPr/>
          <p:nvPr/>
        </p:nvSpPr>
        <p:spPr>
          <a:xfrm rot="9010126">
            <a:off x="5612104" y="3555114"/>
            <a:ext cx="921243" cy="1554972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Arc 54"/>
          <p:cNvSpPr/>
          <p:nvPr/>
        </p:nvSpPr>
        <p:spPr>
          <a:xfrm rot="17557040">
            <a:off x="2808040" y="3866156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Arc 55"/>
          <p:cNvSpPr/>
          <p:nvPr/>
        </p:nvSpPr>
        <p:spPr>
          <a:xfrm rot="21037018">
            <a:off x="2948578" y="2662521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 rot="15060440">
            <a:off x="4454825" y="4773860"/>
            <a:ext cx="1117751" cy="1194245"/>
          </a:xfrm>
          <a:prstGeom prst="arc">
            <a:avLst>
              <a:gd name="adj1" fmla="val 16699035"/>
              <a:gd name="adj2" fmla="val 20887353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Arc 57"/>
          <p:cNvSpPr/>
          <p:nvPr/>
        </p:nvSpPr>
        <p:spPr>
          <a:xfrm rot="19987773">
            <a:off x="1938623" y="3563362"/>
            <a:ext cx="2192217" cy="2525229"/>
          </a:xfrm>
          <a:prstGeom prst="arc">
            <a:avLst>
              <a:gd name="adj1" fmla="val 16699035"/>
              <a:gd name="adj2" fmla="val 200623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 rot="11895629">
            <a:off x="5305682" y="3649649"/>
            <a:ext cx="1736863" cy="2043894"/>
          </a:xfrm>
          <a:prstGeom prst="arc">
            <a:avLst>
              <a:gd name="adj1" fmla="val 16699035"/>
              <a:gd name="adj2" fmla="val 200623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Heptagon 23"/>
          <p:cNvSpPr/>
          <p:nvPr/>
        </p:nvSpPr>
        <p:spPr>
          <a:xfrm>
            <a:off x="4583165" y="2266943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2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29" name="Heptagon 28"/>
          <p:cNvSpPr/>
          <p:nvPr/>
        </p:nvSpPr>
        <p:spPr>
          <a:xfrm>
            <a:off x="5607801" y="544545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6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0" name="Heptagon 29"/>
          <p:cNvSpPr/>
          <p:nvPr/>
        </p:nvSpPr>
        <p:spPr>
          <a:xfrm>
            <a:off x="4212431" y="529305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7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1" name="Heptagon 30"/>
          <p:cNvSpPr/>
          <p:nvPr/>
        </p:nvSpPr>
        <p:spPr>
          <a:xfrm>
            <a:off x="2633648" y="5129635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8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2" name="Heptagon 31"/>
          <p:cNvSpPr/>
          <p:nvPr/>
        </p:nvSpPr>
        <p:spPr>
          <a:xfrm>
            <a:off x="2082380" y="4003895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9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3" name="Heptagon 32"/>
          <p:cNvSpPr/>
          <p:nvPr/>
        </p:nvSpPr>
        <p:spPr>
          <a:xfrm>
            <a:off x="6196026" y="4883955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5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4" name="Heptagon 33"/>
          <p:cNvSpPr/>
          <p:nvPr/>
        </p:nvSpPr>
        <p:spPr>
          <a:xfrm>
            <a:off x="6767530" y="383858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4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5" name="Heptagon 34"/>
          <p:cNvSpPr/>
          <p:nvPr/>
        </p:nvSpPr>
        <p:spPr>
          <a:xfrm>
            <a:off x="6017431" y="2954652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3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6" name="Heptagon 35"/>
          <p:cNvSpPr/>
          <p:nvPr/>
        </p:nvSpPr>
        <p:spPr>
          <a:xfrm>
            <a:off x="3466134" y="251460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1</a:t>
            </a:r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761146" y="5520998"/>
            <a:ext cx="1704988" cy="7863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black"/>
                </a:solidFill>
              </a:rPr>
              <a:t>Penerapan manajemen risiko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8" name="Arc 37"/>
          <p:cNvSpPr/>
          <p:nvPr/>
        </p:nvSpPr>
        <p:spPr>
          <a:xfrm rot="15374853">
            <a:off x="3542482" y="4321313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0" name="Heptagon 39"/>
          <p:cNvSpPr/>
          <p:nvPr/>
        </p:nvSpPr>
        <p:spPr>
          <a:xfrm>
            <a:off x="2613640" y="3141638"/>
            <a:ext cx="551268" cy="415713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</a:rPr>
              <a:t>10</a:t>
            </a:r>
            <a:endParaRPr lang="id-ID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7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1044575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pPr algn="ctr"/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INDIKATOR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/>
            </a:r>
            <a:b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</a:b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DESA/KELURAHAN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TANGGUH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BENCANA : PERKA </a:t>
            </a:r>
            <a:r>
              <a:rPr lang="id-ID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1/2012</a:t>
            </a:r>
            <a:endParaRPr lang="id-ID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/>
              <a:cs typeface="Microsoft Sans Serif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834053"/>
              </p:ext>
            </p:extLst>
          </p:nvPr>
        </p:nvGraphicFramePr>
        <p:xfrm>
          <a:off x="228600" y="1447803"/>
          <a:ext cx="8686799" cy="522570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868791"/>
                <a:gridCol w="645809"/>
                <a:gridCol w="6172199"/>
              </a:tblGrid>
              <a:tr h="196293"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</a:rPr>
                        <a:t>KATEGORI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</a:rPr>
                        <a:t>NO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2000" b="1" u="none" strike="noStrike" dirty="0">
                          <a:effectLst/>
                        </a:rPr>
                        <a:t>INDIKATOR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</a:tr>
              <a:tr h="260904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500" b="1" u="none" strike="noStrike" dirty="0">
                          <a:effectLst/>
                        </a:rPr>
                        <a:t>LEGISLASI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500" u="none" strike="noStrike" dirty="0">
                          <a:effectLst/>
                        </a:rPr>
                        <a:t>Kebijakan/Peraturan di Desa/Kel tentang PB/PRB</a:t>
                      </a:r>
                      <a:endParaRPr lang="it-IT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500" b="1" u="none" strike="noStrike" dirty="0">
                          <a:effectLst/>
                        </a:rPr>
                        <a:t>PERENCANAAN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2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500" u="none" strike="noStrike" dirty="0" err="1">
                          <a:effectLst/>
                        </a:rPr>
                        <a:t>Rencana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r>
                        <a:rPr lang="es-ES" sz="1500" u="none" strike="noStrike" dirty="0" err="1">
                          <a:effectLst/>
                        </a:rPr>
                        <a:t>Penanggulangan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r>
                        <a:rPr lang="es-ES" sz="1500" u="none" strike="noStrike" dirty="0" err="1">
                          <a:effectLst/>
                        </a:rPr>
                        <a:t>Bencana</a:t>
                      </a:r>
                      <a:r>
                        <a:rPr lang="es-ES" sz="1500" u="none" strike="noStrike" dirty="0">
                          <a:effectLst/>
                        </a:rPr>
                        <a:t>, </a:t>
                      </a:r>
                      <a:r>
                        <a:rPr lang="es-ES" sz="1500" u="none" strike="noStrike" dirty="0" err="1">
                          <a:effectLst/>
                        </a:rPr>
                        <a:t>Rencana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r>
                        <a:rPr lang="es-ES" sz="1500" u="none" strike="noStrike" dirty="0" err="1">
                          <a:effectLst/>
                        </a:rPr>
                        <a:t>Aksi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r>
                        <a:rPr lang="es-ES" sz="1500" u="none" strike="noStrike" dirty="0" err="1">
                          <a:effectLst/>
                        </a:rPr>
                        <a:t>Komunitas</a:t>
                      </a:r>
                      <a:r>
                        <a:rPr lang="es-ES" sz="1500" u="none" strike="noStrike" dirty="0">
                          <a:effectLst/>
                        </a:rPr>
                        <a:t>, </a:t>
                      </a:r>
                      <a:r>
                        <a:rPr lang="es-ES" sz="1500" u="none" strike="noStrike" dirty="0" smtClean="0">
                          <a:effectLst/>
                        </a:rPr>
                        <a:t>dan </a:t>
                      </a:r>
                      <a:r>
                        <a:rPr lang="es-ES" sz="1500" u="none" strike="noStrike" dirty="0" err="1">
                          <a:effectLst/>
                        </a:rPr>
                        <a:t>Rencana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r>
                        <a:rPr lang="es-ES" sz="1500" u="none" strike="noStrike" dirty="0" err="1">
                          <a:effectLst/>
                        </a:rPr>
                        <a:t>kontijensi</a:t>
                      </a:r>
                      <a:r>
                        <a:rPr lang="es-ES" sz="1500" u="none" strike="noStrike" dirty="0">
                          <a:effectLst/>
                        </a:rPr>
                        <a:t> </a:t>
                      </a:r>
                      <a:endParaRPr lang="es-E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629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d-ID" sz="1500" b="1" u="none" strike="noStrike" dirty="0">
                          <a:effectLst/>
                        </a:rPr>
                        <a:t>KELEMBAGAAN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3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Forum </a:t>
                      </a:r>
                      <a:r>
                        <a:rPr lang="id-ID" sz="1500" u="none" strike="noStrike" dirty="0" smtClean="0">
                          <a:effectLst/>
                        </a:rPr>
                        <a:t>PRB 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50035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4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Relawan Penanggulangan Bencana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5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Kerjasama antar pelaku dan wilayah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62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500" b="1" u="none" strike="noStrike" dirty="0">
                          <a:effectLst/>
                        </a:rPr>
                        <a:t>PENDANAAN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6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Dana tanggap darurat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629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7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Dana untuk PRB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7806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id-ID" sz="1500" b="1" u="none" strike="noStrike" dirty="0">
                          <a:effectLst/>
                        </a:rPr>
                        <a:t>PENGEMBANGAN KAPASITAS</a:t>
                      </a:r>
                      <a:endParaRPr lang="id-ID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8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Pelatihan untuk pemerintah desa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090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9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Pelatihan untuk tim relawan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629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10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Pelatihan untuk warga desa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1657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11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Pelibatan/partisipasi warga desa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12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Pelibatan Perempuan dalam tim relawan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19629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id-ID" sz="1200" b="1" u="none" strike="noStrike" dirty="0">
                          <a:effectLst/>
                        </a:rPr>
                        <a:t>PENYELENGGARAAN PENANGGULANGAN BENCANA</a:t>
                      </a:r>
                      <a:endParaRPr lang="id-ID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13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Peta dan analisa risiko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414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14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500" u="none" strike="noStrike" dirty="0">
                          <a:effectLst/>
                        </a:rPr>
                        <a:t>Peta dan jalur evakuasi serta tempat pengungsian</a:t>
                      </a:r>
                      <a:endParaRPr lang="fi-FI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>
                    <a:solidFill>
                      <a:schemeClr val="bg1"/>
                    </a:solidFill>
                  </a:tcPr>
                </a:tc>
              </a:tr>
              <a:tr h="19629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15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Sistem peringatan dini 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41434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>
                          <a:effectLst/>
                        </a:rPr>
                        <a:t>16</a:t>
                      </a:r>
                      <a:endParaRPr lang="id-ID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Pelaksanaan mitigasi struktural (fisik)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17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500" u="none" strike="noStrike" dirty="0">
                          <a:effectLst/>
                        </a:rPr>
                        <a:t>Pola ketahanan ekonomi untuk mengurangi kerentanan masyarakat</a:t>
                      </a:r>
                      <a:endParaRPr lang="fi-FI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>
                    <a:solidFill>
                      <a:schemeClr val="bg1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18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Perlindungan kesehatan kepada kelompok rentan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19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500" u="none" strike="noStrike" dirty="0">
                          <a:effectLst/>
                        </a:rPr>
                        <a:t>Pengelolaan sumber daya alam (SDA) untuk PRB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</a:tr>
              <a:tr h="22860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500" u="none" strike="noStrike" dirty="0">
                          <a:effectLst/>
                        </a:rPr>
                        <a:t>20</a:t>
                      </a:r>
                      <a:endParaRPr lang="id-ID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500" u="none" strike="noStrike" dirty="0">
                          <a:effectLst/>
                        </a:rPr>
                        <a:t>Perlindungan aset produktif utama masyarakat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2406" marR="2406" marT="2406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876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744009"/>
              </p:ext>
            </p:extLst>
          </p:nvPr>
        </p:nvGraphicFramePr>
        <p:xfrm>
          <a:off x="179512" y="561435"/>
          <a:ext cx="8784976" cy="5819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66487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CIRI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E947"/>
                          </a:solidFill>
                          <a:latin typeface="Microsoft Sans Serif"/>
                          <a:cs typeface="Microsoft Sans Serif"/>
                        </a:rPr>
                        <a:t>TINGKAT DESA TANGGUH BENCANA</a:t>
                      </a:r>
                      <a:endParaRPr lang="en-US" dirty="0">
                        <a:solidFill>
                          <a:srgbClr val="FFE947"/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E947"/>
                          </a:solidFill>
                          <a:latin typeface="Microsoft Sans Serif"/>
                          <a:cs typeface="Microsoft Sans Serif"/>
                        </a:rPr>
                        <a:t>PRATAMA</a:t>
                      </a:r>
                      <a:endParaRPr lang="en-US" dirty="0">
                        <a:solidFill>
                          <a:srgbClr val="FFE947"/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MADYA</a:t>
                      </a:r>
                      <a:endParaRPr lang="en-US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UTAMA</a:t>
                      </a:r>
                      <a:endParaRPr lang="en-US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852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KEBIJAKAN 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Adanya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menyusun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sedang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dikembangkan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Telah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dilegalkan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menjadi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Perdes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atau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lainnya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PERENCANAAN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Adanya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menyusun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tapi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belum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terpadu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dengan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perencanaan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desa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terpadu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dengan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RPJMDes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atau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RKPDes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FORUM PRB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membentuk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dari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wakil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masy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.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tapi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belum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berfungsi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penuh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aktif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sudah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berfungsi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penuh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aktif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termasuk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kelompok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perempuan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dan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kelompok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rentan</a:t>
                      </a:r>
                      <a:endParaRPr lang="en-US" sz="1400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RELAWAN PB DESA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membentuk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tapi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belum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rutin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tidak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terlalu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aktif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sudah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rutin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aktif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kegiatan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peningkatan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kapasitas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,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pengetahuan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pendidikan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kebencanaan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bagi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para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anggotanya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dan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masyarakat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pada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Arial" charset="0"/>
                          <a:ea typeface="ＭＳ Ｐゴシック" pitchFamily="34" charset="-128"/>
                          <a:cs typeface="Arial" charset="0"/>
                        </a:rPr>
                        <a:t>umumnya</a:t>
                      </a:r>
                      <a:endParaRPr lang="id-ID" sz="1400" dirty="0" smtClean="0">
                        <a:solidFill>
                          <a:prstClr val="black"/>
                        </a:solidFill>
                        <a:latin typeface="Arial" charset="0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510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445426"/>
              </p:ext>
            </p:extLst>
          </p:nvPr>
        </p:nvGraphicFramePr>
        <p:xfrm>
          <a:off x="179512" y="561435"/>
          <a:ext cx="8784976" cy="3971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664871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CIRI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E947"/>
                          </a:solidFill>
                          <a:latin typeface="Microsoft Sans Serif"/>
                          <a:cs typeface="Microsoft Sans Serif"/>
                        </a:rPr>
                        <a:t>TINGKAT DESA TANGGUH BENCANA</a:t>
                      </a:r>
                      <a:endParaRPr lang="en-US" dirty="0">
                        <a:solidFill>
                          <a:srgbClr val="FFE947"/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07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E947"/>
                          </a:solidFill>
                          <a:latin typeface="Microsoft Sans Serif"/>
                          <a:cs typeface="Microsoft Sans Serif"/>
                        </a:rPr>
                        <a:t>PRATAMA</a:t>
                      </a:r>
                      <a:endParaRPr lang="en-US" dirty="0">
                        <a:solidFill>
                          <a:srgbClr val="FFE947"/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MADYA</a:t>
                      </a:r>
                      <a:endParaRPr lang="en-US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latin typeface="Microsoft Sans Serif"/>
                          <a:cs typeface="Microsoft Sans Serif"/>
                        </a:rPr>
                        <a:t>UTAMA</a:t>
                      </a:r>
                      <a:endParaRPr lang="en-US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latin typeface="Microsoft Sans Serif"/>
                        <a:cs typeface="Microsoft Sans Serif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CCB400">
                          <a:lumMod val="60000"/>
                          <a:lumOff val="4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  <a:tr h="38520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PENGKAJIAN RISIKO, MANAJEMEN RISIKO DAN PENGURANGAN KERENTANAN</a:t>
                      </a:r>
                      <a:endParaRPr lang="en-US" dirty="0" smtClean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melakukan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tapi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belum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teruji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berjalan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sistematis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7312" lvl="2" indent="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+mj-lt"/>
                        <a:buNone/>
                      </a:pP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termasuk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kegiatan-kegiatan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ekonomi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produktif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alternatif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untuk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mengurangi</a:t>
                      </a:r>
                      <a:r>
                        <a:rPr lang="en-GB" sz="1400" dirty="0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prstClr val="black"/>
                          </a:solidFill>
                          <a:latin typeface="Microsoft Sans Serif"/>
                          <a:ea typeface="ＭＳ Ｐゴシック" pitchFamily="34" charset="-128"/>
                          <a:cs typeface="Microsoft Sans Serif"/>
                        </a:rPr>
                        <a:t>kerentanan</a:t>
                      </a:r>
                      <a:endParaRPr lang="id-ID" sz="1400" dirty="0">
                        <a:solidFill>
                          <a:prstClr val="black"/>
                        </a:solidFill>
                        <a:latin typeface="Microsoft Sans Serif"/>
                        <a:ea typeface="ＭＳ Ｐゴシック" pitchFamily="34" charset="-128"/>
                        <a:cs typeface="Microsoft Sans Serif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  <a:tr h="385203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prstClr val="black"/>
                          </a:solidFill>
                          <a:latin typeface="Microsoft Sans Serif"/>
                          <a:ea typeface="Times New Roman"/>
                          <a:cs typeface="Microsoft Sans Serif"/>
                        </a:rPr>
                        <a:t>KAPASITAS KESIAPSIAGAAN DAN TANGGAP BENCANA 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upaya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awal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untuk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membentuk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tapi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belum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teruji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dan</a:t>
                      </a:r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dirty="0" err="1" smtClean="0">
                          <a:latin typeface="Microsoft Sans Serif"/>
                          <a:cs typeface="Microsoft Sans Serif"/>
                        </a:rPr>
                        <a:t>sistematis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Microsoft Sans Serif"/>
                          <a:cs typeface="Microsoft Sans Serif"/>
                        </a:rPr>
                        <a:t>Ada,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sudah</a:t>
                      </a:r>
                      <a:r>
                        <a:rPr lang="en-US" baseline="0" dirty="0" smtClean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lang="en-US" baseline="0" dirty="0" err="1" smtClean="0">
                          <a:latin typeface="Microsoft Sans Serif"/>
                          <a:cs typeface="Microsoft Sans Serif"/>
                        </a:rPr>
                        <a:t>sistematis</a:t>
                      </a:r>
                      <a:endParaRPr lang="en-US" dirty="0">
                        <a:latin typeface="Microsoft Sans Serif"/>
                        <a:cs typeface="Microsoft Sans Serif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56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fi-FI" sz="3200" b="1" dirty="0">
                <a:latin typeface="Microsoft Sans Serif"/>
                <a:cs typeface="Microsoft Sans Serif"/>
              </a:rPr>
              <a:t>Peran </a:t>
            </a:r>
            <a:r>
              <a:rPr lang="fi-FI" sz="3200" b="1" dirty="0" err="1">
                <a:latin typeface="Microsoft Sans Serif"/>
                <a:cs typeface="Microsoft Sans Serif"/>
              </a:rPr>
              <a:t>Pemerintah</a:t>
            </a:r>
            <a:r>
              <a:rPr lang="fi-FI" sz="3200" b="1" dirty="0">
                <a:latin typeface="Microsoft Sans Serif"/>
                <a:cs typeface="Microsoft Sans Serif"/>
              </a:rPr>
              <a:t> </a:t>
            </a:r>
            <a:r>
              <a:rPr lang="fi-FI" sz="2400" b="1" dirty="0" smtClean="0">
                <a:latin typeface="Microsoft Sans Serif"/>
                <a:cs typeface="Microsoft Sans Serif"/>
              </a:rPr>
              <a:t/>
            </a:r>
            <a:br>
              <a:rPr lang="fi-FI" sz="2400" b="1" dirty="0" smtClean="0">
                <a:latin typeface="Microsoft Sans Serif"/>
                <a:cs typeface="Microsoft Sans Serif"/>
              </a:rPr>
            </a:br>
            <a:r>
              <a:rPr lang="fi-FI" sz="2000" b="1" dirty="0" err="1" smtClean="0">
                <a:latin typeface="Microsoft Sans Serif"/>
                <a:cs typeface="Microsoft Sans Serif"/>
              </a:rPr>
              <a:t>Tingkat</a:t>
            </a:r>
            <a:r>
              <a:rPr lang="fi-FI" sz="2000" b="1" dirty="0" smtClean="0">
                <a:latin typeface="Microsoft Sans Serif"/>
                <a:cs typeface="Microsoft Sans Serif"/>
              </a:rPr>
              <a:t> </a:t>
            </a:r>
            <a:r>
              <a:rPr lang="fi-FI" sz="2000" b="1" dirty="0">
                <a:latin typeface="Microsoft Sans Serif"/>
                <a:cs typeface="Microsoft Sans Serif"/>
              </a:rPr>
              <a:t>Provinsi, Kabupaten/Kota, Kecamatan</a:t>
            </a:r>
            <a:r>
              <a:rPr lang="fi-FI" sz="2000" b="1" dirty="0" smtClean="0">
                <a:latin typeface="Microsoft Sans Serif"/>
                <a:cs typeface="Microsoft Sans Serif"/>
              </a:rPr>
              <a:t>,</a:t>
            </a:r>
            <a:r>
              <a:rPr lang="id-ID" sz="2000" b="1" dirty="0" smtClean="0">
                <a:latin typeface="Microsoft Sans Serif"/>
                <a:cs typeface="Microsoft Sans Serif"/>
              </a:rPr>
              <a:t> dan </a:t>
            </a:r>
            <a:r>
              <a:rPr lang="id-ID" sz="2000" b="1" dirty="0">
                <a:latin typeface="Microsoft Sans Serif"/>
                <a:cs typeface="Microsoft Sans Serif"/>
              </a:rPr>
              <a:t>Desa/Kelurahan</a:t>
            </a:r>
            <a:endParaRPr lang="id-ID" sz="2000" dirty="0">
              <a:latin typeface="Microsoft Sans Serif"/>
              <a:cs typeface="Microsoft Sans Serif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6864" cy="500141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nn-NO" sz="2400" b="1" dirty="0">
                <a:solidFill>
                  <a:schemeClr val="tx2"/>
                </a:solidFill>
                <a:latin typeface="Microsoft Sans Serif"/>
                <a:cs typeface="Microsoft Sans Serif"/>
              </a:rPr>
              <a:t>BPBD </a:t>
            </a:r>
            <a:r>
              <a:rPr lang="nn-NO" sz="2400" b="1" dirty="0" err="1">
                <a:solidFill>
                  <a:schemeClr val="tx2"/>
                </a:solidFill>
                <a:latin typeface="Microsoft Sans Serif"/>
                <a:cs typeface="Microsoft Sans Serif"/>
              </a:rPr>
              <a:t>P</a:t>
            </a:r>
            <a:r>
              <a:rPr lang="nn-NO" sz="2400" b="1" dirty="0" err="1" smtClean="0">
                <a:solidFill>
                  <a:schemeClr val="tx2"/>
                </a:solidFill>
                <a:latin typeface="Microsoft Sans Serif"/>
                <a:cs typeface="Microsoft Sans Serif"/>
              </a:rPr>
              <a:t>rovinsi</a:t>
            </a:r>
            <a:r>
              <a:rPr lang="nn-NO" sz="2400" b="1" dirty="0" smtClean="0">
                <a:solidFill>
                  <a:schemeClr val="tx2"/>
                </a:solidFill>
                <a:latin typeface="Microsoft Sans Serif"/>
                <a:cs typeface="Microsoft Sans Serif"/>
              </a:rPr>
              <a:t> </a:t>
            </a:r>
            <a:r>
              <a:rPr lang="nn-NO" sz="2400" dirty="0">
                <a:latin typeface="Microsoft Sans Serif"/>
                <a:cs typeface="Microsoft Sans Serif"/>
              </a:rPr>
              <a:t>dapat mendorong </a:t>
            </a:r>
            <a:r>
              <a:rPr lang="nn-NO" sz="2400" b="1" dirty="0">
                <a:solidFill>
                  <a:srgbClr val="800000"/>
                </a:solidFill>
                <a:latin typeface="Microsoft Sans Serif"/>
                <a:cs typeface="Microsoft Sans Serif"/>
              </a:rPr>
              <a:t>BPBD </a:t>
            </a:r>
            <a:r>
              <a:rPr lang="nn-NO" sz="2400" b="1" dirty="0" err="1">
                <a:solidFill>
                  <a:srgbClr val="800000"/>
                </a:solidFill>
                <a:latin typeface="Microsoft Sans Serif"/>
                <a:cs typeface="Microsoft Sans Serif"/>
              </a:rPr>
              <a:t>K</a:t>
            </a:r>
            <a:r>
              <a:rPr lang="nn-NO" sz="2400" b="1" dirty="0" err="1" smtClean="0">
                <a:solidFill>
                  <a:srgbClr val="800000"/>
                </a:solidFill>
                <a:latin typeface="Microsoft Sans Serif"/>
                <a:cs typeface="Microsoft Sans Serif"/>
              </a:rPr>
              <a:t>abupaten</a:t>
            </a:r>
            <a:r>
              <a:rPr lang="nn-NO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/Kota</a:t>
            </a:r>
            <a:r>
              <a:rPr lang="id-ID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lang="pt-BR" sz="2400" dirty="0" smtClean="0">
                <a:latin typeface="Microsoft Sans Serif"/>
                <a:cs typeface="Microsoft Sans Serif"/>
              </a:rPr>
              <a:t>untuk </a:t>
            </a:r>
            <a:r>
              <a:rPr lang="pt-BR" sz="2400" dirty="0">
                <a:latin typeface="Microsoft Sans Serif"/>
                <a:cs typeface="Microsoft Sans Serif"/>
              </a:rPr>
              <a:t>mengembangkan program Desa/Kelurahan Tangguh Bencana. </a:t>
            </a:r>
            <a:endParaRPr lang="id-ID" sz="2400" dirty="0" smtClean="0">
              <a:latin typeface="Microsoft Sans Serif"/>
              <a:cs typeface="Microsoft Sans Serif"/>
            </a:endParaRPr>
          </a:p>
          <a:p>
            <a:pPr>
              <a:buFont typeface="Wingdings" charset="2"/>
              <a:buChar char="§"/>
            </a:pPr>
            <a:r>
              <a:rPr lang="pt-BR" sz="2400" dirty="0" smtClean="0">
                <a:latin typeface="Microsoft Sans Serif"/>
                <a:cs typeface="Microsoft Sans Serif"/>
              </a:rPr>
              <a:t>Pada</a:t>
            </a:r>
            <a:r>
              <a:rPr lang="id-ID" sz="2400" dirty="0" smtClean="0">
                <a:latin typeface="Microsoft Sans Serif"/>
                <a:cs typeface="Microsoft Sans Serif"/>
              </a:rPr>
              <a:t> tahap-tahap </a:t>
            </a:r>
            <a:r>
              <a:rPr lang="id-ID" sz="2400" dirty="0">
                <a:latin typeface="Microsoft Sans Serif"/>
                <a:cs typeface="Microsoft Sans Serif"/>
              </a:rPr>
              <a:t>awal </a:t>
            </a:r>
            <a:r>
              <a:rPr lang="id-ID" sz="2400" b="1" dirty="0">
                <a:solidFill>
                  <a:srgbClr val="800000"/>
                </a:solidFill>
                <a:latin typeface="Microsoft Sans Serif"/>
                <a:cs typeface="Microsoft Sans Serif"/>
              </a:rPr>
              <a:t>BPBD </a:t>
            </a:r>
            <a:r>
              <a:rPr lang="id-ID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Kabupaten/Kota </a:t>
            </a:r>
            <a:r>
              <a:rPr lang="id-ID" sz="2400" dirty="0">
                <a:latin typeface="Microsoft Sans Serif"/>
                <a:cs typeface="Microsoft Sans Serif"/>
              </a:rPr>
              <a:t>perlu berperan aktif </a:t>
            </a:r>
            <a:r>
              <a:rPr lang="id-ID" sz="2400" dirty="0" smtClean="0">
                <a:latin typeface="Microsoft Sans Serif"/>
                <a:cs typeface="Microsoft Sans Serif"/>
              </a:rPr>
              <a:t>dalam mendorong </a:t>
            </a:r>
            <a:r>
              <a:rPr lang="id-ID" sz="2400" dirty="0">
                <a:latin typeface="Microsoft Sans Serif"/>
                <a:cs typeface="Microsoft Sans Serif"/>
              </a:rPr>
              <a:t>dan memfasilitasi desa-desa/kelurahan untuk merencanakan </a:t>
            </a:r>
            <a:r>
              <a:rPr lang="id-ID" sz="2400" dirty="0" smtClean="0">
                <a:latin typeface="Microsoft Sans Serif"/>
                <a:cs typeface="Microsoft Sans Serif"/>
              </a:rPr>
              <a:t>dan melaksanakan </a:t>
            </a:r>
            <a:r>
              <a:rPr lang="id-ID" sz="2400" dirty="0">
                <a:latin typeface="Microsoft Sans Serif"/>
                <a:cs typeface="Microsoft Sans Serif"/>
              </a:rPr>
              <a:t>program ini. </a:t>
            </a:r>
            <a:endParaRPr lang="id-ID" sz="2400" dirty="0" smtClean="0">
              <a:latin typeface="Microsoft Sans Serif"/>
              <a:cs typeface="Microsoft Sans Serif"/>
            </a:endParaRPr>
          </a:p>
          <a:p>
            <a:pPr>
              <a:buFont typeface="Wingdings" charset="2"/>
              <a:buChar char="§"/>
            </a:pPr>
            <a:r>
              <a:rPr lang="id-ID" sz="2400" dirty="0" smtClean="0">
                <a:latin typeface="Microsoft Sans Serif"/>
                <a:cs typeface="Microsoft Sans Serif"/>
              </a:rPr>
              <a:t>Selain </a:t>
            </a:r>
            <a:r>
              <a:rPr lang="id-ID" sz="2400" dirty="0">
                <a:latin typeface="Microsoft Sans Serif"/>
                <a:cs typeface="Microsoft Sans Serif"/>
              </a:rPr>
              <a:t>bantuan teknis, </a:t>
            </a:r>
            <a:r>
              <a:rPr lang="id-ID" sz="2400" b="1" dirty="0">
                <a:solidFill>
                  <a:srgbClr val="800000"/>
                </a:solidFill>
                <a:latin typeface="Microsoft Sans Serif"/>
                <a:cs typeface="Microsoft Sans Serif"/>
              </a:rPr>
              <a:t>BPBD </a:t>
            </a:r>
            <a:r>
              <a:rPr lang="id-ID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Kabupaten/Kota </a:t>
            </a:r>
            <a:r>
              <a:rPr lang="id-ID" sz="2400" dirty="0" smtClean="0">
                <a:latin typeface="Microsoft Sans Serif"/>
                <a:cs typeface="Microsoft Sans Serif"/>
              </a:rPr>
              <a:t>diharapkan </a:t>
            </a:r>
            <a:r>
              <a:rPr lang="id-ID" sz="2400" dirty="0">
                <a:latin typeface="Microsoft Sans Serif"/>
                <a:cs typeface="Microsoft Sans Serif"/>
              </a:rPr>
              <a:t>turut memberikan dukungan sumber daya untuk </a:t>
            </a:r>
            <a:r>
              <a:rPr lang="id-ID" sz="2400" dirty="0" smtClean="0">
                <a:latin typeface="Microsoft Sans Serif"/>
                <a:cs typeface="Microsoft Sans Serif"/>
              </a:rPr>
              <a:t>pengembangan program </a:t>
            </a:r>
            <a:r>
              <a:rPr lang="id-ID" sz="2400" dirty="0">
                <a:latin typeface="Microsoft Sans Serif"/>
                <a:cs typeface="Microsoft Sans Serif"/>
              </a:rPr>
              <a:t>di </a:t>
            </a:r>
            <a:r>
              <a:rPr lang="id-ID" sz="2400" dirty="0" smtClean="0">
                <a:latin typeface="Microsoft Sans Serif"/>
                <a:cs typeface="Microsoft Sans Serif"/>
              </a:rPr>
              <a:t>tingkat desa/kelurahan </a:t>
            </a:r>
            <a:r>
              <a:rPr lang="id-ID" sz="2400" dirty="0">
                <a:latin typeface="Microsoft Sans Serif"/>
                <a:cs typeface="Microsoft Sans Serif"/>
              </a:rPr>
              <a:t>dan masyarakat.</a:t>
            </a:r>
          </a:p>
        </p:txBody>
      </p:sp>
    </p:spTree>
    <p:extLst>
      <p:ext uri="{BB962C8B-B14F-4D97-AF65-F5344CB8AC3E}">
        <p14:creationId xmlns:p14="http://schemas.microsoft.com/office/powerpoint/2010/main" val="1107620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019869"/>
            <a:ext cx="7632848" cy="579350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nn-NO" sz="2400" dirty="0">
                <a:latin typeface="Microsoft Sans Serif"/>
                <a:cs typeface="Microsoft Sans Serif"/>
              </a:rPr>
              <a:t>Pemerintah di tingkat kecamatan diharapkan membantu </a:t>
            </a:r>
            <a:r>
              <a:rPr lang="nn-NO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BPBD</a:t>
            </a:r>
            <a:r>
              <a:rPr lang="id-ID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 </a:t>
            </a:r>
            <a:r>
              <a:rPr lang="id-ID" sz="2400" b="1" dirty="0" smtClean="0">
                <a:solidFill>
                  <a:srgbClr val="800000"/>
                </a:solidFill>
                <a:latin typeface="Microsoft Sans Serif"/>
                <a:cs typeface="Microsoft Sans Serif"/>
              </a:rPr>
              <a:t>Kabupaten/Kota </a:t>
            </a:r>
            <a:r>
              <a:rPr lang="id-ID" sz="2400" dirty="0">
                <a:latin typeface="Microsoft Sans Serif"/>
                <a:cs typeface="Microsoft Sans Serif"/>
              </a:rPr>
              <a:t>dalam memantau dan memberi bantuan teknis bagi </a:t>
            </a:r>
            <a:r>
              <a:rPr lang="id-ID" sz="2400" dirty="0" smtClean="0">
                <a:latin typeface="Microsoft Sans Serif"/>
                <a:cs typeface="Microsoft Sans Serif"/>
              </a:rPr>
              <a:t>pelaksana program </a:t>
            </a:r>
            <a:r>
              <a:rPr lang="id-ID" sz="2400" dirty="0">
                <a:latin typeface="Microsoft Sans Serif"/>
                <a:cs typeface="Microsoft Sans Serif"/>
              </a:rPr>
              <a:t>di tingkat desa atau kelurahan. </a:t>
            </a:r>
            <a:endParaRPr lang="id-ID" sz="2400" dirty="0" smtClean="0">
              <a:latin typeface="Microsoft Sans Serif"/>
              <a:cs typeface="Microsoft Sans Serif"/>
            </a:endParaRPr>
          </a:p>
          <a:p>
            <a:pPr>
              <a:buFont typeface="Wingdings" charset="2"/>
              <a:buChar char="§"/>
            </a:pPr>
            <a:r>
              <a:rPr lang="id-ID" sz="2400" dirty="0" smtClean="0">
                <a:latin typeface="Microsoft Sans Serif"/>
                <a:cs typeface="Microsoft Sans Serif"/>
              </a:rPr>
              <a:t>Di </a:t>
            </a:r>
            <a:r>
              <a:rPr lang="id-ID" sz="2400" dirty="0">
                <a:latin typeface="Microsoft Sans Serif"/>
                <a:cs typeface="Microsoft Sans Serif"/>
              </a:rPr>
              <a:t>tingkat masyarakat, </a:t>
            </a:r>
            <a:r>
              <a:rPr lang="id-ID" sz="2400" dirty="0" smtClean="0">
                <a:latin typeface="Microsoft Sans Serif"/>
                <a:cs typeface="Microsoft Sans Serif"/>
              </a:rPr>
              <a:t>para pemimpin </a:t>
            </a:r>
            <a:r>
              <a:rPr lang="id-ID" sz="2400" dirty="0">
                <a:latin typeface="Microsoft Sans Serif"/>
                <a:cs typeface="Microsoft Sans Serif"/>
              </a:rPr>
              <a:t>masyarakat, tokoh adat dan tokoh agama akan bekerja </a:t>
            </a:r>
            <a:r>
              <a:rPr lang="id-ID" sz="2400" dirty="0" smtClean="0">
                <a:latin typeface="Microsoft Sans Serif"/>
                <a:cs typeface="Microsoft Sans Serif"/>
              </a:rPr>
              <a:t>sama dengan </a:t>
            </a:r>
            <a:r>
              <a:rPr lang="id-ID" sz="2400" dirty="0">
                <a:latin typeface="Microsoft Sans Serif"/>
                <a:cs typeface="Microsoft Sans Serif"/>
              </a:rPr>
              <a:t>aparat pemerintah dalam mobilisasi warga untuk </a:t>
            </a:r>
            <a:r>
              <a:rPr lang="id-ID" sz="2400" dirty="0" smtClean="0">
                <a:latin typeface="Microsoft Sans Serif"/>
                <a:cs typeface="Microsoft Sans Serif"/>
              </a:rPr>
              <a:t>mengadopsi pendekatan </a:t>
            </a:r>
            <a:r>
              <a:rPr lang="id-ID" sz="2400" dirty="0">
                <a:latin typeface="Microsoft Sans Serif"/>
                <a:cs typeface="Microsoft Sans Serif"/>
              </a:rPr>
              <a:t>program ini. </a:t>
            </a:r>
            <a:endParaRPr lang="id-ID" sz="2400" dirty="0" smtClean="0">
              <a:latin typeface="Microsoft Sans Serif"/>
              <a:cs typeface="Microsoft Sans Serif"/>
            </a:endParaRPr>
          </a:p>
          <a:p>
            <a:pPr>
              <a:buFont typeface="Wingdings" charset="2"/>
              <a:buChar char="§"/>
            </a:pPr>
            <a:r>
              <a:rPr lang="id-ID" sz="2400" dirty="0" smtClean="0">
                <a:latin typeface="Microsoft Sans Serif"/>
                <a:cs typeface="Microsoft Sans Serif"/>
              </a:rPr>
              <a:t>Peran </a:t>
            </a:r>
            <a:r>
              <a:rPr lang="id-ID" sz="2400" dirty="0">
                <a:latin typeface="Microsoft Sans Serif"/>
                <a:cs typeface="Microsoft Sans Serif"/>
              </a:rPr>
              <a:t>pemerintah di tingkat provinsi</a:t>
            </a:r>
            <a:r>
              <a:rPr lang="id-ID" sz="2400" dirty="0" smtClean="0">
                <a:latin typeface="Microsoft Sans Serif"/>
                <a:cs typeface="Microsoft Sans Serif"/>
              </a:rPr>
              <a:t>, kabupaten/kota</a:t>
            </a:r>
            <a:r>
              <a:rPr lang="id-ID" sz="2400" dirty="0">
                <a:latin typeface="Microsoft Sans Serif"/>
                <a:cs typeface="Microsoft Sans Serif"/>
              </a:rPr>
              <a:t>, kecamatan dan desa/ kelurahan akan diatur dengan </a:t>
            </a:r>
            <a:r>
              <a:rPr lang="id-ID" sz="2400" dirty="0" smtClean="0">
                <a:latin typeface="Microsoft Sans Serif"/>
                <a:cs typeface="Microsoft Sans Serif"/>
              </a:rPr>
              <a:t>lebih terinci </a:t>
            </a:r>
            <a:r>
              <a:rPr lang="id-ID" sz="2400" dirty="0">
                <a:latin typeface="Microsoft Sans Serif"/>
                <a:cs typeface="Microsoft Sans Serif"/>
              </a:rPr>
              <a:t>dalam pedoman yang akan diterbitkan.</a:t>
            </a:r>
          </a:p>
        </p:txBody>
      </p:sp>
    </p:spTree>
    <p:extLst>
      <p:ext uri="{BB962C8B-B14F-4D97-AF65-F5344CB8AC3E}">
        <p14:creationId xmlns:p14="http://schemas.microsoft.com/office/powerpoint/2010/main" val="36306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780928"/>
            <a:ext cx="7848872" cy="58516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id-ID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MATUR   NUWUN</a:t>
            </a:r>
            <a:endParaRPr lang="id-ID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55576" y="2276872"/>
            <a:ext cx="7704856" cy="1728192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68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C4BD97"/>
          </a:solidFill>
        </p:spPr>
        <p:txBody>
          <a:bodyPr>
            <a:noAutofit/>
          </a:bodyPr>
          <a:lstStyle/>
          <a:p>
            <a:r>
              <a:rPr lang="id-ID" sz="2000" b="1" dirty="0">
                <a:latin typeface="Microsoft Sans Serif"/>
                <a:cs typeface="Microsoft Sans Serif"/>
              </a:rPr>
              <a:t>Peraturan Kepala BNPB nomor 3 tahun 2008 </a:t>
            </a:r>
            <a:r>
              <a:rPr lang="id-ID" sz="2000" b="1" dirty="0" smtClean="0">
                <a:latin typeface="Microsoft Sans Serif"/>
                <a:cs typeface="Microsoft Sans Serif"/>
              </a:rPr>
              <a:t/>
            </a:r>
            <a:br>
              <a:rPr lang="id-ID" sz="2000" b="1" dirty="0" smtClean="0">
                <a:latin typeface="Microsoft Sans Serif"/>
                <a:cs typeface="Microsoft Sans Serif"/>
              </a:rPr>
            </a:br>
            <a:r>
              <a:rPr lang="id-ID" sz="2000" b="1" dirty="0" smtClean="0">
                <a:latin typeface="Microsoft Sans Serif"/>
                <a:cs typeface="Microsoft Sans Serif"/>
              </a:rPr>
              <a:t>tentang </a:t>
            </a:r>
            <a:r>
              <a:rPr lang="id-ID" sz="2000" b="1" dirty="0">
                <a:latin typeface="Microsoft Sans Serif"/>
                <a:cs typeface="Microsoft Sans Serif"/>
              </a:rPr>
              <a:t>Pedoman </a:t>
            </a:r>
            <a:r>
              <a:rPr lang="id-ID" sz="2000" b="1" dirty="0" smtClean="0">
                <a:latin typeface="Microsoft Sans Serif"/>
                <a:cs typeface="Microsoft Sans Serif"/>
              </a:rPr>
              <a:t>Pembentukan Badan </a:t>
            </a:r>
            <a:r>
              <a:rPr lang="id-ID" sz="2000" b="1" dirty="0">
                <a:latin typeface="Microsoft Sans Serif"/>
                <a:cs typeface="Microsoft Sans Serif"/>
              </a:rPr>
              <a:t>Penanggulangan Bencana Daerah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560840" cy="41044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000" dirty="0">
                <a:latin typeface="Microsoft Sans Serif"/>
                <a:cs typeface="Microsoft Sans Serif"/>
              </a:rPr>
              <a:t>menetapkan </a:t>
            </a:r>
            <a:r>
              <a:rPr lang="id-ID" sz="2000" dirty="0" smtClean="0">
                <a:latin typeface="Microsoft Sans Serif"/>
                <a:cs typeface="Microsoft Sans Serif"/>
              </a:rPr>
              <a:t>bahwa pemerintah </a:t>
            </a:r>
            <a:r>
              <a:rPr lang="id-ID" sz="2000" dirty="0">
                <a:latin typeface="Microsoft Sans Serif"/>
                <a:cs typeface="Microsoft Sans Serif"/>
              </a:rPr>
              <a:t>daerah bertanggung jawab untuk, antara lain, </a:t>
            </a:r>
            <a:r>
              <a:rPr lang="id-ID" sz="2000" dirty="0" smtClean="0">
                <a:latin typeface="Microsoft Sans Serif"/>
                <a:cs typeface="Microsoft Sans Serif"/>
              </a:rPr>
              <a:t>melindungi masyarakat </a:t>
            </a:r>
            <a:r>
              <a:rPr lang="id-ID" sz="2000" dirty="0">
                <a:latin typeface="Microsoft Sans Serif"/>
                <a:cs typeface="Microsoft Sans Serif"/>
              </a:rPr>
              <a:t>dari ancaman dan dampak bencana, melalui: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000" dirty="0" smtClean="0">
                <a:latin typeface="Microsoft Sans Serif"/>
                <a:cs typeface="Microsoft Sans Serif"/>
              </a:rPr>
              <a:t>Pemberian </a:t>
            </a:r>
            <a:r>
              <a:rPr lang="id-ID" sz="2000" dirty="0">
                <a:latin typeface="Microsoft Sans Serif"/>
                <a:cs typeface="Microsoft Sans Serif"/>
              </a:rPr>
              <a:t>informasi dan pengetahuan tentang ancaman </a:t>
            </a:r>
            <a:r>
              <a:rPr lang="id-ID" sz="2000" dirty="0" smtClean="0">
                <a:latin typeface="Microsoft Sans Serif"/>
                <a:cs typeface="Microsoft Sans Serif"/>
              </a:rPr>
              <a:t>dan risiko bencana </a:t>
            </a:r>
            <a:r>
              <a:rPr lang="id-ID" sz="2000" dirty="0">
                <a:latin typeface="Microsoft Sans Serif"/>
                <a:cs typeface="Microsoft Sans Serif"/>
              </a:rPr>
              <a:t>di wilayahnya;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v-SE" sz="2000" dirty="0" smtClean="0">
                <a:latin typeface="Microsoft Sans Serif"/>
                <a:cs typeface="Microsoft Sans Serif"/>
              </a:rPr>
              <a:t>Pendidikan</a:t>
            </a:r>
            <a:r>
              <a:rPr lang="sv-SE" sz="2000" dirty="0">
                <a:latin typeface="Microsoft Sans Serif"/>
                <a:cs typeface="Microsoft Sans Serif"/>
              </a:rPr>
              <a:t>, pelatihan dan peningkatan </a:t>
            </a:r>
            <a:r>
              <a:rPr lang="sv-SE" sz="2000" dirty="0" smtClean="0">
                <a:latin typeface="Microsoft Sans Serif"/>
                <a:cs typeface="Microsoft Sans Serif"/>
              </a:rPr>
              <a:t>keterampilan</a:t>
            </a:r>
            <a:r>
              <a:rPr lang="id-ID" sz="2000" dirty="0" smtClean="0">
                <a:latin typeface="Microsoft Sans Serif"/>
                <a:cs typeface="Microsoft Sans Serif"/>
              </a:rPr>
              <a:t> </a:t>
            </a:r>
            <a:r>
              <a:rPr lang="sv-SE" sz="2000" dirty="0" smtClean="0">
                <a:latin typeface="Microsoft Sans Serif"/>
                <a:cs typeface="Microsoft Sans Serif"/>
              </a:rPr>
              <a:t>dalam</a:t>
            </a:r>
            <a:r>
              <a:rPr lang="id-ID" sz="2000" dirty="0" smtClean="0">
                <a:latin typeface="Microsoft Sans Serif"/>
                <a:cs typeface="Microsoft Sans Serif"/>
              </a:rPr>
              <a:t> penyelenggaraan </a:t>
            </a:r>
            <a:r>
              <a:rPr lang="id-ID" sz="2000" dirty="0">
                <a:latin typeface="Microsoft Sans Serif"/>
                <a:cs typeface="Microsoft Sans Serif"/>
              </a:rPr>
              <a:t>penanggulangan bencana;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000" dirty="0" smtClean="0">
                <a:latin typeface="Microsoft Sans Serif"/>
                <a:cs typeface="Microsoft Sans Serif"/>
              </a:rPr>
              <a:t>Perlindungan </a:t>
            </a:r>
            <a:r>
              <a:rPr lang="id-ID" sz="2000" dirty="0">
                <a:latin typeface="Microsoft Sans Serif"/>
                <a:cs typeface="Microsoft Sans Serif"/>
              </a:rPr>
              <a:t>sosial dan pemberian rasa aman, khususnya </a:t>
            </a:r>
            <a:r>
              <a:rPr lang="id-ID" sz="2000" dirty="0" smtClean="0">
                <a:latin typeface="Microsoft Sans Serif"/>
                <a:cs typeface="Microsoft Sans Serif"/>
              </a:rPr>
              <a:t>bagi kelompok </a:t>
            </a:r>
            <a:r>
              <a:rPr lang="id-ID" sz="2000" dirty="0">
                <a:latin typeface="Microsoft Sans Serif"/>
                <a:cs typeface="Microsoft Sans Serif"/>
              </a:rPr>
              <a:t>rentan bencana;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000" dirty="0" smtClean="0">
                <a:latin typeface="Microsoft Sans Serif"/>
                <a:cs typeface="Microsoft Sans Serif"/>
              </a:rPr>
              <a:t>Pencegahan</a:t>
            </a:r>
            <a:r>
              <a:rPr lang="id-ID" sz="2000" dirty="0">
                <a:latin typeface="Microsoft Sans Serif"/>
                <a:cs typeface="Microsoft Sans Serif"/>
              </a:rPr>
              <a:t>, mitigasi, kesiapsiagaan, penanganan darurat, </a:t>
            </a:r>
            <a:r>
              <a:rPr lang="id-ID" sz="2000" dirty="0" smtClean="0">
                <a:latin typeface="Microsoft Sans Serif"/>
                <a:cs typeface="Microsoft Sans Serif"/>
              </a:rPr>
              <a:t>rehabilitasi dan </a:t>
            </a:r>
            <a:r>
              <a:rPr lang="id-ID" sz="2000" dirty="0">
                <a:latin typeface="Microsoft Sans Serif"/>
                <a:cs typeface="Microsoft Sans Serif"/>
              </a:rPr>
              <a:t>rekonstruksi.</a:t>
            </a:r>
          </a:p>
        </p:txBody>
      </p:sp>
    </p:spTree>
    <p:extLst>
      <p:ext uri="{BB962C8B-B14F-4D97-AF65-F5344CB8AC3E}">
        <p14:creationId xmlns:p14="http://schemas.microsoft.com/office/powerpoint/2010/main" val="1879295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chemeClr val="bg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id-ID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LATAR BELAKANG</a:t>
            </a:r>
            <a:endParaRPr lang="id-ID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/>
              <a:cs typeface="Microsoft Sans Serif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63885"/>
            <a:ext cx="8640960" cy="5577483"/>
          </a:xfrm>
        </p:spPr>
        <p:txBody>
          <a:bodyPr>
            <a:noAutofit/>
          </a:bodyPr>
          <a:lstStyle/>
          <a:p>
            <a:pPr algn="just">
              <a:buFont typeface="Wingdings" charset="2"/>
              <a:buChar char="§"/>
            </a:pPr>
            <a:r>
              <a:rPr lang="id-ID" sz="2400" b="1" dirty="0" smtClean="0">
                <a:latin typeface="Microsoft Sans Serif"/>
                <a:cs typeface="Microsoft Sans Serif"/>
              </a:rPr>
              <a:t>Indonesia yang terdiri 34 Provinsi, 501 Kab/Kota dan </a:t>
            </a:r>
            <a:r>
              <a:rPr lang="id-ID" sz="2400" b="1" u="sng" dirty="0" smtClean="0">
                <a:latin typeface="Microsoft Sans Serif"/>
                <a:cs typeface="Microsoft Sans Serif"/>
              </a:rPr>
              <a:t>+ </a:t>
            </a:r>
            <a:r>
              <a:rPr lang="id-ID" sz="2400" b="1" dirty="0" smtClean="0">
                <a:latin typeface="Microsoft Sans Serif"/>
                <a:cs typeface="Microsoft Sans Serif"/>
              </a:rPr>
              <a:t>78.000 Desa/Kelurahan hampir 60% berada pada wilayah berisiko bencana. </a:t>
            </a:r>
          </a:p>
          <a:p>
            <a:pPr marL="0" indent="0" algn="just">
              <a:buNone/>
            </a:pPr>
            <a:endParaRPr lang="id-ID" sz="1400" b="1" dirty="0" smtClean="0">
              <a:latin typeface="Microsoft Sans Serif"/>
              <a:cs typeface="Microsoft Sans Serif"/>
            </a:endParaRPr>
          </a:p>
          <a:p>
            <a:pPr algn="just">
              <a:buFont typeface="Wingdings" charset="2"/>
              <a:buChar char="§"/>
            </a:pPr>
            <a:r>
              <a:rPr lang="id-ID" sz="2400" b="1" dirty="0" smtClean="0">
                <a:latin typeface="Microsoft Sans Serif"/>
                <a:cs typeface="Microsoft Sans Serif"/>
              </a:rPr>
              <a:t>Tangguh Bencana adalah </a:t>
            </a:r>
            <a:r>
              <a:rPr lang="id-ID" sz="2400" b="1" dirty="0" smtClean="0">
                <a:latin typeface="Microsoft Sans Serif"/>
                <a:cs typeface="Microsoft Sans Serif"/>
              </a:rPr>
              <a:t>kemampuan </a:t>
            </a:r>
            <a:r>
              <a:rPr lang="id-ID" sz="2400" b="1" dirty="0" smtClean="0">
                <a:latin typeface="Microsoft Sans Serif"/>
                <a:cs typeface="Microsoft Sans Serif"/>
              </a:rPr>
              <a:t>mandiri untuk beradaptasi dan menghadapi ancaman bencana, serta memulihkan diri dengan segera dari dampak bencana yang merugikan, jika terkena bencana. </a:t>
            </a:r>
          </a:p>
          <a:p>
            <a:pPr algn="just">
              <a:buFont typeface="Wingdings" charset="2"/>
              <a:buChar char="§"/>
            </a:pPr>
            <a:endParaRPr lang="id-ID" sz="1000" b="1" dirty="0" smtClean="0">
              <a:latin typeface="Microsoft Sans Serif"/>
              <a:cs typeface="Microsoft Sans Serif"/>
            </a:endParaRPr>
          </a:p>
          <a:p>
            <a:pPr algn="just">
              <a:buFont typeface="Wingdings" charset="2"/>
              <a:buChar char="§"/>
            </a:pPr>
            <a:r>
              <a:rPr lang="id-ID" sz="2400" b="1" dirty="0" smtClean="0">
                <a:latin typeface="Microsoft Sans Serif"/>
                <a:cs typeface="Microsoft Sans Serif"/>
              </a:rPr>
              <a:t>Dengan </a:t>
            </a:r>
            <a:r>
              <a:rPr lang="id-ID" sz="2400" b="1" dirty="0">
                <a:latin typeface="Microsoft Sans Serif"/>
                <a:cs typeface="Microsoft Sans Serif"/>
              </a:rPr>
              <a:t>demikian sebuah Desa/Kelurahan </a:t>
            </a:r>
            <a:r>
              <a:rPr lang="id-ID" sz="2400" b="1" dirty="0" smtClean="0">
                <a:latin typeface="Microsoft Sans Serif"/>
                <a:cs typeface="Microsoft Sans Serif"/>
              </a:rPr>
              <a:t>Tangguh Bencana </a:t>
            </a:r>
            <a:r>
              <a:rPr lang="id-ID" sz="2400" b="1" dirty="0">
                <a:latin typeface="Microsoft Sans Serif"/>
                <a:cs typeface="Microsoft Sans Serif"/>
              </a:rPr>
              <a:t>adalah sebuah desa atau kelurahan yang memiliki kemampuan </a:t>
            </a:r>
            <a:r>
              <a:rPr lang="id-ID" sz="2400" b="1" dirty="0" smtClean="0">
                <a:latin typeface="Microsoft Sans Serif"/>
                <a:cs typeface="Microsoft Sans Serif"/>
              </a:rPr>
              <a:t>untuk mengenali </a:t>
            </a:r>
            <a:r>
              <a:rPr lang="id-ID" sz="2400" b="1" dirty="0">
                <a:latin typeface="Microsoft Sans Serif"/>
                <a:cs typeface="Microsoft Sans Serif"/>
              </a:rPr>
              <a:t>ancaman di wilayahnya dan mampu mengorganisir sumber </a:t>
            </a:r>
            <a:r>
              <a:rPr lang="id-ID" sz="2400" b="1" dirty="0" smtClean="0">
                <a:latin typeface="Microsoft Sans Serif"/>
                <a:cs typeface="Microsoft Sans Serif"/>
              </a:rPr>
              <a:t>daya masyarakat </a:t>
            </a:r>
            <a:r>
              <a:rPr lang="id-ID" sz="2400" b="1" dirty="0">
                <a:latin typeface="Microsoft Sans Serif"/>
                <a:cs typeface="Microsoft Sans Serif"/>
              </a:rPr>
              <a:t>untuk mengurangi kerentanan dan sekaligus </a:t>
            </a:r>
            <a:r>
              <a:rPr lang="id-ID" sz="2400" b="1" dirty="0" smtClean="0">
                <a:latin typeface="Microsoft Sans Serif"/>
                <a:cs typeface="Microsoft Sans Serif"/>
              </a:rPr>
              <a:t>meningkatkan kapasitas </a:t>
            </a:r>
            <a:r>
              <a:rPr lang="id-ID" sz="2400" b="1" dirty="0">
                <a:latin typeface="Microsoft Sans Serif"/>
                <a:cs typeface="Microsoft Sans Serif"/>
              </a:rPr>
              <a:t>demi mengurangi risiko bencana</a:t>
            </a:r>
          </a:p>
        </p:txBody>
      </p:sp>
    </p:spTree>
    <p:extLst>
      <p:ext uri="{BB962C8B-B14F-4D97-AF65-F5344CB8AC3E}">
        <p14:creationId xmlns:p14="http://schemas.microsoft.com/office/powerpoint/2010/main" val="2130417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50106"/>
          </a:xfrm>
          <a:solidFill>
            <a:srgbClr val="C4BD97"/>
          </a:solidFill>
        </p:spPr>
        <p:txBody>
          <a:bodyPr anchor="t">
            <a:normAutofit/>
          </a:bodyPr>
          <a:lstStyle/>
          <a:p>
            <a:r>
              <a:rPr lang="id-ID" sz="2400" b="1" dirty="0">
                <a:solidFill>
                  <a:schemeClr val="tx1"/>
                </a:solidFill>
                <a:latin typeface="Microsoft Sans Serif"/>
                <a:cs typeface="Microsoft Sans Serif"/>
              </a:rPr>
              <a:t>DESA </a:t>
            </a:r>
            <a: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TANGGUH BENCANA</a:t>
            </a:r>
            <a:b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</a:br>
            <a:r>
              <a:rPr lang="id-ID" sz="1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DALAM </a:t>
            </a:r>
            <a:r>
              <a:rPr lang="id-ID" sz="1800" b="1" dirty="0">
                <a:solidFill>
                  <a:schemeClr val="tx1"/>
                </a:solidFill>
                <a:latin typeface="Microsoft Sans Serif"/>
                <a:cs typeface="Microsoft Sans Serif"/>
              </a:rPr>
              <a:t>KERANGKA </a:t>
            </a:r>
            <a:r>
              <a:rPr lang="id-ID" sz="1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GLOBAL</a:t>
            </a:r>
            <a:endParaRPr lang="id-ID" sz="1800" b="1" dirty="0">
              <a:latin typeface="Microsoft Sans Serif"/>
              <a:cs typeface="Microsoft Sans Serif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136904" cy="5328592"/>
          </a:xfrm>
        </p:spPr>
        <p:txBody>
          <a:bodyPr>
            <a:normAutofit fontScale="92500" lnSpcReduction="2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id-ID" dirty="0"/>
              <a:t>Hyogo Framework for Action 2005 – </a:t>
            </a:r>
            <a:r>
              <a:rPr lang="id-ID" dirty="0" smtClean="0"/>
              <a:t>2015:</a:t>
            </a:r>
          </a:p>
          <a:p>
            <a:pPr marL="708660" lvl="1" indent="-342900">
              <a:buFont typeface="+mj-lt"/>
              <a:buAutoNum type="arabicPeriod"/>
            </a:pPr>
            <a:r>
              <a:rPr lang="id-ID" sz="1600" dirty="0"/>
              <a:t>Memastikan bahwa peredaman risiko bencana merupakan sebuah </a:t>
            </a:r>
            <a:r>
              <a:rPr lang="id-ID" sz="1600" dirty="0" smtClean="0"/>
              <a:t>prioritas nasional </a:t>
            </a:r>
            <a:r>
              <a:rPr lang="id-ID" sz="1600" dirty="0"/>
              <a:t>dan lokal dengan dasar kelembagaan yang kuat untuk </a:t>
            </a:r>
            <a:r>
              <a:rPr lang="id-ID" sz="1600" dirty="0" smtClean="0"/>
              <a:t>pelaksanaannya</a:t>
            </a:r>
          </a:p>
          <a:p>
            <a:pPr marL="708660" lvl="1" indent="-342900">
              <a:buFont typeface="+mj-lt"/>
              <a:buAutoNum type="arabicPeriod"/>
            </a:pPr>
            <a:r>
              <a:rPr lang="id-ID" sz="1600" dirty="0" smtClean="0"/>
              <a:t>Mengidentifikasi</a:t>
            </a:r>
            <a:r>
              <a:rPr lang="id-ID" sz="1600" dirty="0"/>
              <a:t>, menjajagi dan memonitor risiko-risiko bencana dan </a:t>
            </a:r>
            <a:r>
              <a:rPr lang="id-ID" sz="1600" dirty="0" smtClean="0"/>
              <a:t>meningkatkan peringatan dini</a:t>
            </a:r>
          </a:p>
          <a:p>
            <a:pPr marL="708660" lvl="1" indent="-342900">
              <a:buFont typeface="+mj-lt"/>
              <a:buAutoNum type="arabicPeriod"/>
            </a:pPr>
            <a:r>
              <a:rPr lang="id-ID" sz="1600" dirty="0" smtClean="0"/>
              <a:t>Menggunakan </a:t>
            </a:r>
            <a:r>
              <a:rPr lang="id-ID" sz="1600" dirty="0"/>
              <a:t>pengetahuan, inovasi dan pendidikan untuk </a:t>
            </a:r>
            <a:r>
              <a:rPr lang="id-ID" sz="1600" dirty="0" smtClean="0"/>
              <a:t>membangun sebuah </a:t>
            </a:r>
            <a:r>
              <a:rPr lang="id-ID" sz="1600" dirty="0"/>
              <a:t>budaya keselamatan dan ketahanan di semua </a:t>
            </a:r>
            <a:r>
              <a:rPr lang="id-ID" sz="1600" dirty="0" smtClean="0"/>
              <a:t>tingkat</a:t>
            </a:r>
          </a:p>
          <a:p>
            <a:pPr marL="708660" lvl="1" indent="-342900">
              <a:buFont typeface="+mj-lt"/>
              <a:buAutoNum type="arabicPeriod"/>
            </a:pPr>
            <a:r>
              <a:rPr lang="nb-NO" sz="1600" dirty="0"/>
              <a:t>Meredam faktor-faktor risiko yang </a:t>
            </a:r>
            <a:r>
              <a:rPr lang="nb-NO" sz="1600" dirty="0" smtClean="0"/>
              <a:t>mendasari</a:t>
            </a:r>
            <a:endParaRPr lang="id-ID" sz="1600" dirty="0"/>
          </a:p>
          <a:p>
            <a:pPr marL="708660" lvl="1" indent="-342900">
              <a:buFont typeface="+mj-lt"/>
              <a:buAutoNum type="arabicPeriod"/>
            </a:pPr>
            <a:r>
              <a:rPr lang="id-ID" sz="1600" dirty="0" smtClean="0"/>
              <a:t>Memperkuat </a:t>
            </a:r>
            <a:r>
              <a:rPr lang="id-ID" sz="1600" dirty="0"/>
              <a:t>kesiapsiagaan terhadap bencana demi respon yang efektif </a:t>
            </a:r>
            <a:r>
              <a:rPr lang="id-ID" sz="1600" dirty="0" smtClean="0"/>
              <a:t>di semua </a:t>
            </a:r>
            <a:r>
              <a:rPr lang="id-ID" sz="1600" dirty="0" smtClean="0"/>
              <a:t>tingkat</a:t>
            </a:r>
          </a:p>
          <a:p>
            <a:pPr marL="365760" lvl="1" indent="0">
              <a:buNone/>
            </a:pPr>
            <a:endParaRPr lang="id-ID" sz="1600" dirty="0"/>
          </a:p>
          <a:p>
            <a:pPr marL="365760" lvl="1" indent="0">
              <a:buNone/>
            </a:pPr>
            <a:endParaRPr lang="id-ID" sz="16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id-ID" dirty="0"/>
              <a:t>5th </a:t>
            </a:r>
            <a:r>
              <a:rPr lang="id-ID" dirty="0" smtClean="0"/>
              <a:t>AMCDRR </a:t>
            </a:r>
            <a:r>
              <a:rPr lang="id-ID" dirty="0"/>
              <a:t>Deklarasi Yogyakarta </a:t>
            </a:r>
            <a:r>
              <a:rPr lang="id-ID" dirty="0" smtClean="0"/>
              <a:t>2012: 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P</a:t>
            </a:r>
            <a:r>
              <a:rPr lang="id-ID" sz="1600" dirty="0" smtClean="0"/>
              <a:t>emaduan </a:t>
            </a:r>
            <a:r>
              <a:rPr lang="id-ID" sz="1600" dirty="0"/>
              <a:t>pengurangan risiko bencana dan adaptasi perubahan iklim di tingkat lokal ke dalam rencana pembangunan nasional </a:t>
            </a:r>
            <a:endParaRPr lang="id-ID" sz="1600" dirty="0" smtClean="0"/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P</a:t>
            </a:r>
            <a:r>
              <a:rPr lang="id-ID" sz="1600" dirty="0" smtClean="0"/>
              <a:t>enilaian </a:t>
            </a:r>
            <a:r>
              <a:rPr lang="id-ID" sz="1600" dirty="0"/>
              <a:t>dan pendanaan risiko </a:t>
            </a:r>
            <a:r>
              <a:rPr lang="id-ID" sz="1600" dirty="0" smtClean="0"/>
              <a:t>lokal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P</a:t>
            </a:r>
            <a:r>
              <a:rPr lang="id-ID" sz="1600" dirty="0" smtClean="0"/>
              <a:t>enguatan </a:t>
            </a:r>
            <a:r>
              <a:rPr lang="id-ID" sz="1600" dirty="0"/>
              <a:t>kemitraan dan tata-kelola risiko </a:t>
            </a:r>
            <a:r>
              <a:rPr lang="id-ID" sz="1600" dirty="0" smtClean="0"/>
              <a:t>lokal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P</a:t>
            </a:r>
            <a:r>
              <a:rPr lang="id-ID" sz="1600" dirty="0" smtClean="0"/>
              <a:t>embinaan </a:t>
            </a:r>
            <a:r>
              <a:rPr lang="id-ID" sz="1600" dirty="0"/>
              <a:t>ketangguhan masyarakat </a:t>
            </a:r>
            <a:r>
              <a:rPr lang="id-ID" sz="1600" dirty="0" smtClean="0"/>
              <a:t>lokal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Kerangka PRB </a:t>
            </a:r>
            <a:r>
              <a:rPr lang="id-ID" sz="1600" dirty="0" smtClean="0"/>
              <a:t>Pasca-2015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Faktor Risiko yang </a:t>
            </a:r>
            <a:r>
              <a:rPr lang="id-ID" sz="1600" dirty="0" smtClean="0"/>
              <a:t>Mendasar</a:t>
            </a:r>
          </a:p>
          <a:p>
            <a:pPr marL="708660" lvl="2" indent="-342900">
              <a:spcBef>
                <a:spcPts val="600"/>
              </a:spcBef>
              <a:buSzPct val="70000"/>
              <a:buFont typeface="+mj-lt"/>
              <a:buAutoNum type="arabicPeriod"/>
            </a:pPr>
            <a:r>
              <a:rPr lang="id-ID" sz="1600" dirty="0"/>
              <a:t>P</a:t>
            </a:r>
            <a:r>
              <a:rPr lang="id-ID" sz="1600" dirty="0" smtClean="0"/>
              <a:t>elaksanakan </a:t>
            </a:r>
            <a:r>
              <a:rPr lang="id-ID" sz="1600" dirty="0"/>
              <a:t>isu yang saling terkait dalam Kerangka Aksi </a:t>
            </a:r>
            <a:r>
              <a:rPr lang="id-ID" sz="1600" dirty="0" smtClean="0"/>
              <a:t>Hyogo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83353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458200" cy="850106"/>
          </a:xfrm>
          <a:solidFill>
            <a:srgbClr val="C4BD97"/>
          </a:solidFill>
        </p:spPr>
        <p:txBody>
          <a:bodyPr anchor="t">
            <a:noAutofit/>
          </a:bodyPr>
          <a:lstStyle/>
          <a:p>
            <a:r>
              <a:rPr lang="id-ID" sz="240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DESA TANGGUH </a:t>
            </a:r>
            <a:r>
              <a:rPr lang="id-ID" sz="240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BENCANA</a:t>
            </a:r>
            <a:br>
              <a:rPr lang="id-ID" sz="240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</a:br>
            <a:r>
              <a:rPr lang="id-ID" sz="180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DALAM </a:t>
            </a:r>
            <a:r>
              <a:rPr lang="id-ID" sz="1800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KERANGKA NASIONAL</a:t>
            </a:r>
            <a:endParaRPr lang="id-ID" sz="1800" dirty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9220">
            <a:off x="7334261" y="1880999"/>
            <a:ext cx="1612584" cy="2370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147248" cy="5589240"/>
          </a:xfrm>
        </p:spPr>
        <p:txBody>
          <a:bodyPr>
            <a:normAutofit fontScale="85000" lnSpcReduction="20000"/>
          </a:bodyPr>
          <a:lstStyle/>
          <a:p>
            <a:r>
              <a:rPr lang="id-ID" sz="2200" dirty="0"/>
              <a:t>Prioritas Nasional </a:t>
            </a:r>
            <a:r>
              <a:rPr lang="id-ID" sz="2200" dirty="0" smtClean="0"/>
              <a:t>dalam Rencana </a:t>
            </a:r>
            <a:r>
              <a:rPr lang="id-ID" sz="2200" dirty="0"/>
              <a:t>Pembangunan Jangka Menengah Nasional 2010 – </a:t>
            </a:r>
            <a:r>
              <a:rPr lang="id-ID" sz="2200" dirty="0" smtClean="0"/>
              <a:t>2014: 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R</a:t>
            </a:r>
            <a:r>
              <a:rPr lang="fi-FI" sz="1700" dirty="0" smtClean="0"/>
              <a:t>eformasi birokrasi dan tata kelola</a:t>
            </a:r>
            <a:endParaRPr lang="id-ID" sz="1700" b="1" dirty="0" smtClean="0"/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Pendidikan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Kesehatan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/>
              <a:t>P</a:t>
            </a:r>
            <a:r>
              <a:rPr lang="id-ID" sz="1700" dirty="0" smtClean="0"/>
              <a:t>enanggulangan kemiskinan</a:t>
            </a:r>
            <a:endParaRPr lang="id-ID" sz="1700" dirty="0"/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/>
              <a:t>K</a:t>
            </a:r>
            <a:r>
              <a:rPr lang="id-ID" sz="1700" dirty="0" smtClean="0"/>
              <a:t>etahanan pangan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Infrastruktur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Iklim </a:t>
            </a:r>
            <a:r>
              <a:rPr lang="id-ID" sz="1700" dirty="0"/>
              <a:t>investasi dan </a:t>
            </a:r>
            <a:r>
              <a:rPr lang="id-ID" sz="1700" dirty="0" smtClean="0"/>
              <a:t>usaha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Energi 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b="1" dirty="0" smtClean="0"/>
              <a:t>Lingkungan </a:t>
            </a:r>
            <a:r>
              <a:rPr lang="id-ID" sz="1700" b="1" dirty="0"/>
              <a:t>hidup dan </a:t>
            </a:r>
            <a:r>
              <a:rPr lang="id-ID" sz="1700" b="1" dirty="0" smtClean="0"/>
              <a:t>pengelolaan bencana</a:t>
            </a:r>
            <a:endParaRPr lang="id-ID" sz="1700" b="1" dirty="0" smtClean="0"/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Daerah </a:t>
            </a:r>
            <a:r>
              <a:rPr lang="id-ID" sz="1700" dirty="0"/>
              <a:t>tertinggal, terdepan, terluar, dan </a:t>
            </a:r>
            <a:r>
              <a:rPr lang="id-ID" sz="1700" dirty="0" smtClean="0"/>
              <a:t>paskakonflik</a:t>
            </a:r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r>
              <a:rPr lang="id-ID" sz="1700" dirty="0"/>
              <a:t>K</a:t>
            </a:r>
            <a:r>
              <a:rPr lang="id-ID" sz="1700" dirty="0" smtClean="0"/>
              <a:t>ebudayaan</a:t>
            </a:r>
            <a:r>
              <a:rPr lang="id-ID" sz="1700" dirty="0"/>
              <a:t>, kreativitas, dan inovasi teknologi</a:t>
            </a:r>
            <a:r>
              <a:rPr lang="id-ID" sz="1700" dirty="0" smtClean="0"/>
              <a:t> </a:t>
            </a:r>
            <a:endParaRPr lang="id-ID" sz="1700" dirty="0" smtClean="0"/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endParaRPr lang="id-ID" sz="1700" dirty="0"/>
          </a:p>
          <a:p>
            <a:pPr marL="822960" lvl="1" indent="-457200">
              <a:buClrTx/>
              <a:buSzPct val="100000"/>
              <a:buFont typeface="+mj-lt"/>
              <a:buAutoNum type="arabicPeriod"/>
            </a:pPr>
            <a:endParaRPr lang="id-ID" sz="1700" dirty="0"/>
          </a:p>
          <a:p>
            <a:r>
              <a:rPr lang="id-ID" sz="2200" dirty="0"/>
              <a:t>Strategi </a:t>
            </a:r>
            <a:r>
              <a:rPr lang="id-ID" sz="2200" dirty="0" smtClean="0"/>
              <a:t>dalam Rencana </a:t>
            </a:r>
            <a:r>
              <a:rPr lang="id-ID" sz="2200" dirty="0"/>
              <a:t>Nasional Penanggulangan Bencana 2010 – </a:t>
            </a:r>
            <a:r>
              <a:rPr lang="id-ID" sz="2200" dirty="0" smtClean="0"/>
              <a:t>2014: </a:t>
            </a:r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id-ID" sz="1700" dirty="0"/>
              <a:t>Penguatan kerangka regulasi penanggulangan </a:t>
            </a:r>
            <a:r>
              <a:rPr lang="id-ID" sz="1700" dirty="0" smtClean="0"/>
              <a:t>bencana</a:t>
            </a:r>
            <a:endParaRPr lang="id-ID" sz="1700" dirty="0"/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pt-BR" sz="1700" dirty="0" smtClean="0"/>
              <a:t>Pemaduan </a:t>
            </a:r>
            <a:r>
              <a:rPr lang="pt-BR" sz="1700" dirty="0"/>
              <a:t>program pengurangan risiko ke dalam </a:t>
            </a:r>
            <a:r>
              <a:rPr lang="pt-BR" sz="1700" dirty="0" smtClean="0"/>
              <a:t>rencana</a:t>
            </a:r>
            <a:r>
              <a:rPr lang="id-ID" sz="1700" dirty="0" smtClean="0"/>
              <a:t> pembangunan</a:t>
            </a:r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id-ID" sz="1700" dirty="0"/>
              <a:t>Pemberdayaan perguruan tinggi</a:t>
            </a:r>
            <a:endParaRPr lang="id-ID" sz="1700" dirty="0" smtClean="0"/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id-ID" sz="1700" b="1" dirty="0" smtClean="0"/>
              <a:t>Penanggulangan bencana berbasis masyarakat</a:t>
            </a:r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sv-SE" sz="1700" dirty="0"/>
              <a:t>Pembentukan Satuan Reaksi Cepat Penanggulangan Bencana (</a:t>
            </a:r>
            <a:r>
              <a:rPr lang="sv-SE" sz="1700" dirty="0" smtClean="0"/>
              <a:t>SRCPB)</a:t>
            </a:r>
            <a:endParaRPr lang="id-ID" sz="1700" dirty="0"/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id-ID" sz="1700" dirty="0" smtClean="0"/>
              <a:t>Program </a:t>
            </a:r>
            <a:r>
              <a:rPr lang="id-ID" sz="1700" dirty="0"/>
              <a:t>pengurangan risiko untuk kelompok dengan </a:t>
            </a:r>
            <a:r>
              <a:rPr lang="id-ID" sz="1700" dirty="0" smtClean="0"/>
              <a:t>kebutuhan khusus</a:t>
            </a:r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fi-FI" sz="1700" dirty="0"/>
              <a:t>Peningkatan peran LSM dan organisasi mitra </a:t>
            </a:r>
            <a:r>
              <a:rPr lang="fi-FI" sz="1700" dirty="0" smtClean="0"/>
              <a:t>pemerintah</a:t>
            </a:r>
            <a:endParaRPr lang="id-ID" sz="1700" dirty="0" smtClean="0"/>
          </a:p>
          <a:p>
            <a:pPr marL="708660" lvl="1" indent="-342900">
              <a:buClrTx/>
              <a:buSzPct val="100000"/>
              <a:buFont typeface="+mj-lt"/>
              <a:buAutoNum type="arabicPeriod"/>
            </a:pPr>
            <a:r>
              <a:rPr lang="id-ID" sz="1700" dirty="0"/>
              <a:t>Peningkatan peran dunia usaha</a:t>
            </a:r>
            <a:endParaRPr lang="id-ID" sz="1700" dirty="0" smtClean="0"/>
          </a:p>
          <a:p>
            <a:pPr marL="0" indent="0">
              <a:buNone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66164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val 45"/>
          <p:cNvSpPr/>
          <p:nvPr/>
        </p:nvSpPr>
        <p:spPr>
          <a:xfrm>
            <a:off x="2209800" y="2743200"/>
            <a:ext cx="4495800" cy="3962400"/>
          </a:xfrm>
          <a:prstGeom prst="ellipse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9F4C3C-CD77-460B-8767-9F5E448153DF}" type="slidenum">
              <a:rPr lang="id-ID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id-ID">
              <a:solidFill>
                <a:prstClr val="white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04800" y="1704940"/>
            <a:ext cx="1909746" cy="2857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KEMENKUMHAM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4800" y="2062130"/>
            <a:ext cx="1909746" cy="2857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 KKP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00930" y="5641276"/>
            <a:ext cx="1357322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black"/>
                </a:solidFill>
              </a:rPr>
              <a:t>LPBI NU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4800" y="2776510"/>
            <a:ext cx="1909746" cy="357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KEMENSOS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4919650"/>
            <a:ext cx="1909746" cy="357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 PU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04800" y="2419320"/>
            <a:ext cx="1909746" cy="2857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KEMENKES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715140" y="2781272"/>
            <a:ext cx="2200260" cy="3676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UNDP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endParaRPr lang="en-US" sz="1400" b="1" dirty="0" smtClean="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4800" y="5776906"/>
            <a:ext cx="1909746" cy="428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 ESDM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6715140" y="4281470"/>
            <a:ext cx="2200260" cy="32936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GIZ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500430" y="3429000"/>
            <a:ext cx="1928826" cy="838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black"/>
                </a:solidFill>
              </a:rPr>
              <a:t>DESA BINAAN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715140" y="3281338"/>
            <a:ext cx="2200260" cy="3676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prstClr val="white"/>
                </a:solidFill>
              </a:rPr>
              <a:t>Worldbank</a:t>
            </a:r>
            <a:r>
              <a:rPr lang="en-US" sz="1400" b="1" dirty="0" smtClean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304800" y="4491022"/>
            <a:ext cx="1909746" cy="357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KEMENDAGRI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04800" y="4062394"/>
            <a:ext cx="1909746" cy="357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 PDT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04800" y="5348278"/>
            <a:ext cx="1909746" cy="35719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KEMENHUT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304784" y="3633766"/>
            <a:ext cx="1909794" cy="35721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KEMENKOMINFO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04800" y="3205138"/>
            <a:ext cx="1909746" cy="35721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 smtClean="0">
                <a:solidFill>
                  <a:prstClr val="white"/>
                </a:solidFill>
              </a:rPr>
              <a:t>KEMENTAN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6715140" y="3781404"/>
            <a:ext cx="2200260" cy="3676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Mercy Corps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3800930" y="5141210"/>
            <a:ext cx="13573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MDMC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715140" y="4739594"/>
            <a:ext cx="2200260" cy="344689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Oxfam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04800" y="6276972"/>
            <a:ext cx="1909746" cy="42862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K/L lainnya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715140" y="5210164"/>
            <a:ext cx="2200260" cy="3676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IOM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586616" y="6069903"/>
            <a:ext cx="1785950" cy="571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LSM Lokal /Nasional lainnya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715140" y="5710230"/>
            <a:ext cx="2200260" cy="91917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white"/>
                </a:solidFill>
              </a:rPr>
              <a:t>INGO/ Lembaga Internasional lainnya</a:t>
            </a:r>
          </a:p>
        </p:txBody>
      </p:sp>
      <p:sp>
        <p:nvSpPr>
          <p:cNvPr id="44" name="Oval 43"/>
          <p:cNvSpPr/>
          <p:nvPr/>
        </p:nvSpPr>
        <p:spPr>
          <a:xfrm>
            <a:off x="2905116" y="1124744"/>
            <a:ext cx="3114684" cy="114300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white"/>
                </a:solidFill>
              </a:rPr>
              <a:t>DESA TANGGUH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prstClr val="white"/>
                </a:solidFill>
              </a:rPr>
              <a:t>BENCANA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45" name="Down Arrow 44"/>
          <p:cNvSpPr/>
          <p:nvPr/>
        </p:nvSpPr>
        <p:spPr>
          <a:xfrm rot="10800000" flipV="1">
            <a:off x="4286248" y="3071810"/>
            <a:ext cx="357190" cy="35719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1" name="Elbow Connector 50"/>
          <p:cNvCxnSpPr>
            <a:stCxn id="4" idx="3"/>
            <a:endCxn id="39" idx="3"/>
          </p:cNvCxnSpPr>
          <p:nvPr/>
        </p:nvCxnSpPr>
        <p:spPr>
          <a:xfrm>
            <a:off x="2214546" y="1847826"/>
            <a:ext cx="1588" cy="4643460"/>
          </a:xfrm>
          <a:prstGeom prst="bentConnector3">
            <a:avLst>
              <a:gd name="adj1" fmla="val 14395466"/>
            </a:avLst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53" name="Elbow Connector 52"/>
          <p:cNvCxnSpPr>
            <a:stCxn id="10" idx="1"/>
            <a:endCxn id="43" idx="1"/>
          </p:cNvCxnSpPr>
          <p:nvPr/>
        </p:nvCxnSpPr>
        <p:spPr>
          <a:xfrm rot="10800000" flipV="1">
            <a:off x="6715140" y="2965105"/>
            <a:ext cx="1588" cy="3204709"/>
          </a:xfrm>
          <a:prstGeom prst="bentConnector3">
            <a:avLst>
              <a:gd name="adj1" fmla="val 1439546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ight Arrow 53"/>
          <p:cNvSpPr/>
          <p:nvPr/>
        </p:nvSpPr>
        <p:spPr>
          <a:xfrm>
            <a:off x="2643174" y="3676648"/>
            <a:ext cx="642942" cy="285752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5" name="Right Arrow 54"/>
          <p:cNvSpPr/>
          <p:nvPr/>
        </p:nvSpPr>
        <p:spPr>
          <a:xfrm rot="16200000">
            <a:off x="4339829" y="4268397"/>
            <a:ext cx="285750" cy="321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 rot="10800000">
            <a:off x="5643571" y="3752848"/>
            <a:ext cx="642942" cy="28575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445838" y="4613950"/>
            <a:ext cx="2054856" cy="2071678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3800930" y="4641144"/>
            <a:ext cx="1357322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</a:rPr>
              <a:t>PMI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-27384"/>
            <a:ext cx="9144000" cy="838200"/>
          </a:xfrm>
          <a:prstGeom prst="rect">
            <a:avLst/>
          </a:prstGeom>
          <a:solidFill>
            <a:schemeClr val="accent1"/>
          </a:solidFill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id-ID" sz="2000" b="1" dirty="0" smtClean="0">
                <a:solidFill>
                  <a:schemeClr val="accent2"/>
                </a:solidFill>
                <a:latin typeface="Microsoft Sans Serif"/>
                <a:cs typeface="Microsoft Sans Serif"/>
              </a:rPr>
              <a:t>KONSEPSI DESA TANGGUH BENCANA  DAN SINKRONISASI PROGRAM KEMENTRIAN/LEMBAGA/LEMBAGA INTERNASIONAL/LOKAL</a:t>
            </a:r>
            <a:endParaRPr lang="en-US" sz="2000" dirty="0">
              <a:solidFill>
                <a:schemeClr val="accent2"/>
              </a:solidFill>
              <a:latin typeface="Microsoft Sans Serif"/>
              <a:cs typeface="Microsoft Sans Serif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581400" y="2590800"/>
            <a:ext cx="1752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prstClr val="white"/>
                </a:solidFill>
              </a:rPr>
              <a:t>BNPB</a:t>
            </a: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2" name="Curved Right Arrow 1"/>
          <p:cNvSpPr/>
          <p:nvPr/>
        </p:nvSpPr>
        <p:spPr>
          <a:xfrm rot="10800000">
            <a:off x="5500694" y="1556792"/>
            <a:ext cx="871506" cy="2119856"/>
          </a:xfrm>
          <a:prstGeom prst="curv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black"/>
              </a:solidFill>
            </a:endParaRPr>
          </a:p>
        </p:txBody>
      </p:sp>
      <p:sp>
        <p:nvSpPr>
          <p:cNvPr id="47" name="Curved Right Arrow 46"/>
          <p:cNvSpPr/>
          <p:nvPr/>
        </p:nvSpPr>
        <p:spPr>
          <a:xfrm rot="10800000" flipH="1">
            <a:off x="2643175" y="1556792"/>
            <a:ext cx="857255" cy="2092214"/>
          </a:xfrm>
          <a:prstGeom prst="curved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1709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01762"/>
          </a:xfrm>
          <a:solidFill>
            <a:schemeClr val="accent4"/>
          </a:solidFill>
        </p:spPr>
        <p:txBody>
          <a:bodyPr anchor="ctr">
            <a:normAutofit/>
          </a:bodyPr>
          <a:lstStyle/>
          <a:p>
            <a: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DEFINISI DESA/KELURAHAN TANGGUH </a:t>
            </a:r>
            <a: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BENCANA</a:t>
            </a:r>
            <a:b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</a:br>
            <a: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PERKA </a:t>
            </a:r>
            <a:r>
              <a:rPr lang="id-ID" sz="24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BNPB NO. 1 TH 2012 </a:t>
            </a:r>
            <a:endParaRPr lang="id-ID" sz="2400" b="1" dirty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79512" y="1828800"/>
            <a:ext cx="8735888" cy="4114800"/>
          </a:xfrm>
          <a:prstGeom prst="horizontalScroll">
            <a:avLst/>
          </a:prstGeom>
          <a:solidFill>
            <a:schemeClr val="tx1">
              <a:lumMod val="95000"/>
              <a:lumOff val="5000"/>
            </a:schemeClr>
          </a:solidFill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d-ID" sz="2800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Desa/Kelurahan </a:t>
            </a:r>
            <a:r>
              <a:rPr lang="id-ID" sz="2800" dirty="0">
                <a:solidFill>
                  <a:prstClr val="white"/>
                </a:solidFill>
                <a:latin typeface="Microsoft Sans Serif"/>
                <a:cs typeface="Microsoft Sans Serif"/>
              </a:rPr>
              <a:t>yang memiliki kemampuan mandiri untuk beradaptasi dan menghadapi potensi ancaman bencana, serta memulihkan diri dengan segera dari dampak-dampak bencana yang merugikan.</a:t>
            </a:r>
          </a:p>
        </p:txBody>
      </p:sp>
    </p:spTree>
    <p:extLst>
      <p:ext uri="{BB962C8B-B14F-4D97-AF65-F5344CB8AC3E}">
        <p14:creationId xmlns:p14="http://schemas.microsoft.com/office/powerpoint/2010/main" val="855202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 idx="4294967295"/>
          </p:nvPr>
        </p:nvSpPr>
        <p:spPr>
          <a:xfrm>
            <a:off x="0" y="-27384"/>
            <a:ext cx="9144000" cy="1143000"/>
          </a:xfrm>
          <a:solidFill>
            <a:srgbClr val="F5CD2D"/>
          </a:solidFill>
        </p:spPr>
        <p:txBody>
          <a:bodyPr anchor="ctr">
            <a:normAutofit/>
          </a:bodyPr>
          <a:lstStyle/>
          <a:p>
            <a:pPr algn="ctr" eaLnBrk="1" hangingPunct="1"/>
            <a:r>
              <a:rPr lang="id-ID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TUJUAN </a:t>
            </a:r>
            <a:r>
              <a:rPr lang="id-ID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/>
            </a:r>
            <a:br>
              <a:rPr lang="id-ID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</a:b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DESA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/KELURAHAN TANGGUH</a:t>
            </a:r>
            <a:r>
              <a:rPr lang="id-ID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Sans Serif"/>
                <a:cs typeface="Microsoft Sans Serif"/>
              </a:rPr>
              <a:t> BENCANA</a:t>
            </a:r>
            <a:endParaRPr lang="en-US" sz="2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Sans Serif"/>
              <a:cs typeface="Microsoft Sans Serif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24689047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87672187"/>
              </p:ext>
            </p:extLst>
          </p:nvPr>
        </p:nvGraphicFramePr>
        <p:xfrm>
          <a:off x="381000" y="12192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Flowchart: Display 7"/>
          <p:cNvSpPr/>
          <p:nvPr/>
        </p:nvSpPr>
        <p:spPr>
          <a:xfrm>
            <a:off x="129209" y="1371600"/>
            <a:ext cx="609600" cy="685800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1</a:t>
            </a:r>
            <a:endParaRPr lang="en-US" dirty="0">
              <a:solidFill>
                <a:prstClr val="white"/>
              </a:solidFill>
              <a:latin typeface="Microsoft Sans Serif"/>
              <a:cs typeface="Microsoft Sans Serif"/>
            </a:endParaRPr>
          </a:p>
        </p:txBody>
      </p:sp>
      <p:sp>
        <p:nvSpPr>
          <p:cNvPr id="9" name="Flowchart: Display 8"/>
          <p:cNvSpPr/>
          <p:nvPr/>
        </p:nvSpPr>
        <p:spPr>
          <a:xfrm>
            <a:off x="172223" y="2364137"/>
            <a:ext cx="609600" cy="685800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2</a:t>
            </a:r>
            <a:endParaRPr lang="en-US" dirty="0">
              <a:solidFill>
                <a:prstClr val="white"/>
              </a:solidFill>
              <a:latin typeface="Microsoft Sans Serif"/>
              <a:cs typeface="Microsoft Sans Serif"/>
            </a:endParaRPr>
          </a:p>
        </p:txBody>
      </p:sp>
      <p:sp>
        <p:nvSpPr>
          <p:cNvPr id="10" name="Flowchart: Display 9"/>
          <p:cNvSpPr/>
          <p:nvPr/>
        </p:nvSpPr>
        <p:spPr>
          <a:xfrm>
            <a:off x="129209" y="3276600"/>
            <a:ext cx="609600" cy="685800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3</a:t>
            </a:r>
            <a:endParaRPr lang="en-US" dirty="0">
              <a:solidFill>
                <a:prstClr val="white"/>
              </a:solidFill>
              <a:latin typeface="Microsoft Sans Serif"/>
              <a:cs typeface="Microsoft Sans Serif"/>
            </a:endParaRPr>
          </a:p>
        </p:txBody>
      </p:sp>
      <p:sp>
        <p:nvSpPr>
          <p:cNvPr id="11" name="Flowchart: Display 10"/>
          <p:cNvSpPr/>
          <p:nvPr/>
        </p:nvSpPr>
        <p:spPr>
          <a:xfrm>
            <a:off x="129209" y="4301425"/>
            <a:ext cx="609600" cy="685800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4</a:t>
            </a:r>
            <a:endParaRPr lang="en-US" dirty="0">
              <a:solidFill>
                <a:prstClr val="white"/>
              </a:solidFill>
              <a:latin typeface="Microsoft Sans Serif"/>
              <a:cs typeface="Microsoft Sans Serif"/>
            </a:endParaRPr>
          </a:p>
        </p:txBody>
      </p:sp>
      <p:sp>
        <p:nvSpPr>
          <p:cNvPr id="12" name="Flowchart: Display 11"/>
          <p:cNvSpPr/>
          <p:nvPr/>
        </p:nvSpPr>
        <p:spPr>
          <a:xfrm>
            <a:off x="160262" y="5372100"/>
            <a:ext cx="609600" cy="685800"/>
          </a:xfrm>
          <a:prstGeom prst="flowChartDispla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prstClr val="white"/>
                </a:solidFill>
                <a:latin typeface="Microsoft Sans Serif"/>
                <a:cs typeface="Microsoft Sans Serif"/>
              </a:rPr>
              <a:t>5</a:t>
            </a:r>
            <a:endParaRPr lang="en-US" dirty="0">
              <a:solidFill>
                <a:prstClr val="white"/>
              </a:solidFill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66408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686800" cy="1143000"/>
          </a:xfrm>
          <a:solidFill>
            <a:srgbClr val="F5CD2D"/>
          </a:solidFill>
        </p:spPr>
        <p:txBody>
          <a:bodyPr anchor="ctr">
            <a:normAutofit/>
          </a:bodyPr>
          <a:lstStyle/>
          <a:p>
            <a:r>
              <a:rPr lang="id-ID" sz="2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Prinsip-prinsip 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/>
            </a:r>
            <a:br>
              <a:rPr lang="id-ID" sz="2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</a:br>
            <a:r>
              <a:rPr lang="id-ID" sz="2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Desa/kelurahan </a:t>
            </a:r>
            <a:r>
              <a:rPr lang="id-ID" sz="2800" b="1" dirty="0" smtClean="0">
                <a:solidFill>
                  <a:schemeClr val="tx1"/>
                </a:solidFill>
                <a:latin typeface="Microsoft Sans Serif"/>
                <a:cs typeface="Microsoft Sans Serif"/>
              </a:rPr>
              <a:t>Tangguh Bencana</a:t>
            </a:r>
            <a:endParaRPr lang="id-ID" sz="2800" b="1" dirty="0">
              <a:solidFill>
                <a:schemeClr val="tx1"/>
              </a:solidFill>
              <a:latin typeface="Microsoft Sans Serif"/>
              <a:cs typeface="Microsoft Sans Serif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5141168"/>
          </a:xfrm>
        </p:spPr>
        <p:txBody>
          <a:bodyPr numCol="2">
            <a:normAutofit fontScale="92500"/>
          </a:bodyPr>
          <a:lstStyle/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Bencana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adalah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 smtClean="0">
                <a:latin typeface="Microsoft Sans Serif"/>
                <a:cs typeface="Microsoft Sans Serif"/>
              </a:rPr>
              <a:t>urusan</a:t>
            </a:r>
            <a:r>
              <a:rPr lang="en-US" sz="2000" dirty="0" smtClean="0">
                <a:latin typeface="Microsoft Sans Serif"/>
                <a:cs typeface="Microsoft Sans Serif"/>
              </a:rPr>
              <a:t>           </a:t>
            </a:r>
            <a:r>
              <a:rPr lang="en-US" sz="2000" dirty="0" err="1">
                <a:latin typeface="Microsoft Sans Serif"/>
                <a:cs typeface="Microsoft Sans Serif"/>
              </a:rPr>
              <a:t>bersama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Berbasis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Pengurangan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Risiko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Bencana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Pemenuhan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hak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masyarakat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Masyarakat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menjadi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pelaku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utama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Dilakukan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secara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partisipatoris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Mobilisasi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sumber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daya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lokal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Inklusif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Berlandaskan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kemanusiaan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Keadilan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kesetaraan</a:t>
            </a:r>
            <a:r>
              <a:rPr lang="en-US" sz="2000" dirty="0">
                <a:latin typeface="Microsoft Sans Serif"/>
                <a:cs typeface="Microsoft Sans Serif"/>
              </a:rPr>
              <a:t> gender.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Keberpihakan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pada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kelompok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rentan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Transparansi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akuntabilitas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Kemitraan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>
                <a:latin typeface="Microsoft Sans Serif"/>
                <a:cs typeface="Microsoft Sans Serif"/>
              </a:rPr>
              <a:t>Multi </a:t>
            </a:r>
            <a:r>
              <a:rPr lang="en-US" sz="2000" dirty="0" err="1">
                <a:latin typeface="Microsoft Sans Serif"/>
                <a:cs typeface="Microsoft Sans Serif"/>
              </a:rPr>
              <a:t>ancaman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Otonomi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desentralisasi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pemerintahan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Pemaduan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ke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dalam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pembangunan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berkelanjutan</a:t>
            </a:r>
            <a:r>
              <a:rPr lang="en-US" sz="2000" dirty="0">
                <a:latin typeface="Microsoft Sans Serif"/>
                <a:cs typeface="Microsoft Sans Serif"/>
              </a:rPr>
              <a:t>.</a:t>
            </a:r>
            <a:endParaRPr lang="id-ID" sz="2000" dirty="0">
              <a:latin typeface="Microsoft Sans Serif"/>
              <a:cs typeface="Microsoft Sans Serif"/>
            </a:endParaRPr>
          </a:p>
          <a:p>
            <a:pPr marL="457200" lvl="0" indent="-271463">
              <a:buClrTx/>
              <a:buFont typeface="+mj-lt"/>
              <a:buAutoNum type="arabicPeriod"/>
            </a:pPr>
            <a:r>
              <a:rPr lang="en-US" sz="2000" dirty="0" err="1">
                <a:latin typeface="Microsoft Sans Serif"/>
                <a:cs typeface="Microsoft Sans Serif"/>
              </a:rPr>
              <a:t>Diselenggarakan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secara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lintas</a:t>
            </a:r>
            <a:r>
              <a:rPr lang="en-US" sz="2000" dirty="0">
                <a:latin typeface="Microsoft Sans Serif"/>
                <a:cs typeface="Microsoft Sans Serif"/>
              </a:rPr>
              <a:t> </a:t>
            </a:r>
            <a:r>
              <a:rPr lang="en-US" sz="2000" dirty="0" err="1">
                <a:latin typeface="Microsoft Sans Serif"/>
                <a:cs typeface="Microsoft Sans Serif"/>
              </a:rPr>
              <a:t>sektor</a:t>
            </a:r>
            <a:r>
              <a:rPr lang="en-US" sz="2000" dirty="0">
                <a:latin typeface="Microsoft Sans Serif"/>
                <a:cs typeface="Microsoft Sans Serif"/>
              </a:rPr>
              <a:t>. </a:t>
            </a:r>
            <a:endParaRPr lang="id-ID" sz="2000" dirty="0" smtClean="0">
              <a:latin typeface="Microsoft Sans Serif"/>
              <a:cs typeface="Microsoft Sans Serif"/>
            </a:endParaRPr>
          </a:p>
          <a:p>
            <a:pPr marL="457200" lvl="0" indent="-457200">
              <a:buClrTx/>
              <a:buFont typeface="+mj-lt"/>
              <a:buAutoNum type="arabicPeriod"/>
            </a:pPr>
            <a:endParaRPr lang="id-ID" sz="20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4107268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1178</Words>
  <Application>Microsoft Macintosh PowerPoint</Application>
  <PresentationFormat>On-screen Show (4:3)</PresentationFormat>
  <Paragraphs>235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Office Theme</vt:lpstr>
      <vt:lpstr>Solstice</vt:lpstr>
      <vt:lpstr>Oriel</vt:lpstr>
      <vt:lpstr>Civic</vt:lpstr>
      <vt:lpstr>2_Revolution</vt:lpstr>
      <vt:lpstr>KONSEP, STRATEGI DAN INDIKATOR KEBIJAKAN PEMBENTUKAN DESA/KELURAHAN TANGGUH BENCANA  (PERKA NO. 1/2012)</vt:lpstr>
      <vt:lpstr>Peraturan Kepala BNPB nomor 3 tahun 2008  tentang Pedoman Pembentukan Badan Penanggulangan Bencana Daerah</vt:lpstr>
      <vt:lpstr>LATAR BELAKANG</vt:lpstr>
      <vt:lpstr>DESA TANGGUH BENCANA DALAM KERANGKA GLOBAL</vt:lpstr>
      <vt:lpstr>DESA TANGGUH BENCANA DALAM KERANGKA NASIONAL</vt:lpstr>
      <vt:lpstr>PowerPoint Presentation</vt:lpstr>
      <vt:lpstr>DEFINISI DESA/KELURAHAN TANGGUH BENCANA PERKA BNPB NO. 1 TH 2012 </vt:lpstr>
      <vt:lpstr>TUJUAN  DESA/KELURAHAN TANGGUH BENCANA</vt:lpstr>
      <vt:lpstr>Prinsip-prinsip  Desa/kelurahan Tangguh Bencana</vt:lpstr>
      <vt:lpstr>PowerPoint Presentation</vt:lpstr>
      <vt:lpstr>INDIKATOR  DESA/KELURAHAN TANGGUH BENCANA : PERKA 1/2012</vt:lpstr>
      <vt:lpstr>PowerPoint Presentation</vt:lpstr>
      <vt:lpstr>PowerPoint Presentation</vt:lpstr>
      <vt:lpstr>Peran Pemerintah  Tingkat Provinsi, Kabupaten/Kota, Kecamatan, dan Desa/Kelurahan</vt:lpstr>
      <vt:lpstr>PowerPoint Presentation</vt:lpstr>
      <vt:lpstr>MATUR   NUWUN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POSM_1</dc:creator>
  <cp:lastModifiedBy>lilik kurniawan</cp:lastModifiedBy>
  <cp:revision>39</cp:revision>
  <dcterms:created xsi:type="dcterms:W3CDTF">2013-07-02T14:37:20Z</dcterms:created>
  <dcterms:modified xsi:type="dcterms:W3CDTF">2013-10-30T14:01:04Z</dcterms:modified>
</cp:coreProperties>
</file>