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7" r:id="rId2"/>
    <p:sldId id="401" r:id="rId3"/>
    <p:sldId id="402" r:id="rId4"/>
    <p:sldId id="339" r:id="rId5"/>
    <p:sldId id="340" r:id="rId6"/>
    <p:sldId id="341" r:id="rId7"/>
    <p:sldId id="352" r:id="rId8"/>
    <p:sldId id="353" r:id="rId9"/>
    <p:sldId id="356" r:id="rId10"/>
    <p:sldId id="400" r:id="rId11"/>
    <p:sldId id="389" r:id="rId12"/>
    <p:sldId id="372" r:id="rId13"/>
    <p:sldId id="380" r:id="rId14"/>
    <p:sldId id="420" r:id="rId15"/>
    <p:sldId id="392" r:id="rId16"/>
    <p:sldId id="419" r:id="rId17"/>
    <p:sldId id="417" r:id="rId18"/>
    <p:sldId id="418" r:id="rId19"/>
    <p:sldId id="412" r:id="rId20"/>
    <p:sldId id="413" r:id="rId21"/>
    <p:sldId id="414" r:id="rId22"/>
    <p:sldId id="415" r:id="rId23"/>
    <p:sldId id="416" r:id="rId24"/>
    <p:sldId id="320" r:id="rId25"/>
  </p:sldIdLst>
  <p:sldSz cx="9144000" cy="6858000" type="screen4x3"/>
  <p:notesSz cx="6797675" cy="9928225"/>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045D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2883" autoAdjust="0"/>
  </p:normalViewPr>
  <p:slideViewPr>
    <p:cSldViewPr>
      <p:cViewPr varScale="1">
        <p:scale>
          <a:sx n="68" d="100"/>
          <a:sy n="68" d="100"/>
        </p:scale>
        <p:origin x="-576"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411"/>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850443" y="1"/>
            <a:ext cx="2945659" cy="496411"/>
          </a:xfrm>
          <a:prstGeom prst="rect">
            <a:avLst/>
          </a:prstGeom>
        </p:spPr>
        <p:txBody>
          <a:bodyPr vert="horz" lIns="93497" tIns="46749" rIns="93497" bIns="46749" rtlCol="0"/>
          <a:lstStyle>
            <a:lvl1pPr algn="r">
              <a:defRPr sz="1200"/>
            </a:lvl1pPr>
          </a:lstStyle>
          <a:p>
            <a:fld id="{070EC27D-C6CE-4279-90AE-2C3C8C762259}" type="datetimeFigureOut">
              <a:rPr lang="en-US" smtClean="0"/>
              <a:pPr/>
              <a:t>9/6/2016</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3497" tIns="46749" rIns="93497" bIns="46749" rtlCol="0" anchor="b"/>
          <a:lstStyle>
            <a:lvl1pPr algn="r">
              <a:defRPr sz="1200"/>
            </a:lvl1pPr>
          </a:lstStyle>
          <a:p>
            <a:fld id="{2D13946B-6878-44C1-B03E-F943904FE7A4}" type="slidenum">
              <a:rPr lang="en-US" smtClean="0"/>
              <a:pPr/>
              <a:t>‹#›</a:t>
            </a:fld>
            <a:endParaRPr lang="en-US"/>
          </a:p>
        </p:txBody>
      </p:sp>
    </p:spTree>
    <p:extLst>
      <p:ext uri="{BB962C8B-B14F-4D97-AF65-F5344CB8AC3E}">
        <p14:creationId xmlns:p14="http://schemas.microsoft.com/office/powerpoint/2010/main" xmlns="" val="4012246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411"/>
          </a:xfrm>
          <a:prstGeom prst="rect">
            <a:avLst/>
          </a:prstGeom>
        </p:spPr>
        <p:txBody>
          <a:bodyPr vert="horz" lIns="93497" tIns="46749" rIns="93497" bIns="46749" rtlCol="0"/>
          <a:lstStyle>
            <a:lvl1pPr algn="l">
              <a:defRPr sz="1200"/>
            </a:lvl1pPr>
          </a:lstStyle>
          <a:p>
            <a:endParaRPr lang="id-ID"/>
          </a:p>
        </p:txBody>
      </p:sp>
      <p:sp>
        <p:nvSpPr>
          <p:cNvPr id="3" name="Date Placeholder 2"/>
          <p:cNvSpPr>
            <a:spLocks noGrp="1"/>
          </p:cNvSpPr>
          <p:nvPr>
            <p:ph type="dt" idx="1"/>
          </p:nvPr>
        </p:nvSpPr>
        <p:spPr>
          <a:xfrm>
            <a:off x="3850443" y="1"/>
            <a:ext cx="2945659" cy="496411"/>
          </a:xfrm>
          <a:prstGeom prst="rect">
            <a:avLst/>
          </a:prstGeom>
        </p:spPr>
        <p:txBody>
          <a:bodyPr vert="horz" lIns="93497" tIns="46749" rIns="93497" bIns="46749" rtlCol="0"/>
          <a:lstStyle>
            <a:lvl1pPr algn="r">
              <a:defRPr sz="1200"/>
            </a:lvl1pPr>
          </a:lstStyle>
          <a:p>
            <a:fld id="{98E5D406-2287-4638-B1D6-D0B7EFD54BB3}" type="datetimeFigureOut">
              <a:rPr lang="id-ID" smtClean="0"/>
              <a:pPr/>
              <a:t>06/09/2016</a:t>
            </a:fld>
            <a:endParaRPr lang="id-ID"/>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3497" tIns="46749" rIns="93497" bIns="46749" rtlCol="0" anchor="ctr"/>
          <a:lstStyle/>
          <a:p>
            <a:endParaRPr lang="id-ID"/>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3497" tIns="46749" rIns="93497" bIns="467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9430091"/>
            <a:ext cx="2945659" cy="496411"/>
          </a:xfrm>
          <a:prstGeom prst="rect">
            <a:avLst/>
          </a:prstGeom>
        </p:spPr>
        <p:txBody>
          <a:bodyPr vert="horz" lIns="93497" tIns="46749" rIns="93497" bIns="46749" rtlCol="0" anchor="b"/>
          <a:lstStyle>
            <a:lvl1pPr algn="l">
              <a:defRPr sz="1200"/>
            </a:lvl1pPr>
          </a:lstStyle>
          <a:p>
            <a:endParaRPr lang="id-ID"/>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497" tIns="46749" rIns="93497" bIns="46749" rtlCol="0" anchor="b"/>
          <a:lstStyle>
            <a:lvl1pPr algn="r">
              <a:defRPr sz="1200"/>
            </a:lvl1pPr>
          </a:lstStyle>
          <a:p>
            <a:fld id="{170EDC03-4989-4510-A492-17F0FF018A81}" type="slidenum">
              <a:rPr lang="id-ID" smtClean="0"/>
              <a:pPr/>
              <a:t>‹#›</a:t>
            </a:fld>
            <a:endParaRPr lang="id-ID"/>
          </a:p>
        </p:txBody>
      </p:sp>
    </p:spTree>
    <p:extLst>
      <p:ext uri="{BB962C8B-B14F-4D97-AF65-F5344CB8AC3E}">
        <p14:creationId xmlns:p14="http://schemas.microsoft.com/office/powerpoint/2010/main" xmlns="" val="2936810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5234" tIns="47618" rIns="95234" bIns="47618" numCol="1" anchor="t" anchorCtr="0" compatLnSpc="1">
            <a:prstTxWarp prst="textNoShape">
              <a:avLst/>
            </a:prstTxWarp>
          </a:bodyPr>
          <a:lstStyle/>
          <a:p>
            <a:pPr>
              <a:spcBef>
                <a:spcPct val="0"/>
              </a:spcBef>
            </a:pPr>
            <a:endParaRPr lang="id-ID" altLang="id-ID"/>
          </a:p>
        </p:txBody>
      </p:sp>
      <p:sp>
        <p:nvSpPr>
          <p:cNvPr id="54276" name="Slide Number Placeholder 3"/>
          <p:cNvSpPr txBox="1">
            <a:spLocks noGrp="1"/>
          </p:cNvSpPr>
          <p:nvPr/>
        </p:nvSpPr>
        <p:spPr bwMode="auto">
          <a:xfrm>
            <a:off x="3850443" y="9426645"/>
            <a:ext cx="2945659" cy="4998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5234" tIns="47618" rIns="95234" bIns="47618" anchor="b"/>
          <a:lstStyle>
            <a:lvl1pPr defTabSz="931863" eaLnBrk="0" hangingPunct="0">
              <a:defRPr>
                <a:solidFill>
                  <a:schemeClr val="tx1"/>
                </a:solidFill>
                <a:latin typeface="Trebuchet MS" pitchFamily="34" charset="0"/>
              </a:defRPr>
            </a:lvl1pPr>
            <a:lvl2pPr marL="742950" indent="-285750" defTabSz="931863" eaLnBrk="0" hangingPunct="0">
              <a:defRPr>
                <a:solidFill>
                  <a:schemeClr val="tx1"/>
                </a:solidFill>
                <a:latin typeface="Trebuchet MS" pitchFamily="34" charset="0"/>
              </a:defRPr>
            </a:lvl2pPr>
            <a:lvl3pPr marL="1143000" indent="-228600" defTabSz="931863" eaLnBrk="0" hangingPunct="0">
              <a:defRPr>
                <a:solidFill>
                  <a:schemeClr val="tx1"/>
                </a:solidFill>
                <a:latin typeface="Trebuchet MS" pitchFamily="34" charset="0"/>
              </a:defRPr>
            </a:lvl3pPr>
            <a:lvl4pPr marL="1600200" indent="-228600" defTabSz="931863" eaLnBrk="0" hangingPunct="0">
              <a:defRPr>
                <a:solidFill>
                  <a:schemeClr val="tx1"/>
                </a:solidFill>
                <a:latin typeface="Trebuchet MS" pitchFamily="34" charset="0"/>
              </a:defRPr>
            </a:lvl4pPr>
            <a:lvl5pPr marL="2057400" indent="-228600" defTabSz="931863" eaLnBrk="0" hangingPunct="0">
              <a:defRPr>
                <a:solidFill>
                  <a:schemeClr val="tx1"/>
                </a:solidFill>
                <a:latin typeface="Trebuchet MS" pitchFamily="34" charset="0"/>
              </a:defRPr>
            </a:lvl5pPr>
            <a:lvl6pPr marL="2514600" indent="-228600" defTabSz="931863" eaLnBrk="0" fontAlgn="base" hangingPunct="0">
              <a:spcBef>
                <a:spcPct val="0"/>
              </a:spcBef>
              <a:spcAft>
                <a:spcPct val="0"/>
              </a:spcAft>
              <a:defRPr>
                <a:solidFill>
                  <a:schemeClr val="tx1"/>
                </a:solidFill>
                <a:latin typeface="Trebuchet MS" pitchFamily="34" charset="0"/>
              </a:defRPr>
            </a:lvl6pPr>
            <a:lvl7pPr marL="2971800" indent="-228600" defTabSz="931863" eaLnBrk="0" fontAlgn="base" hangingPunct="0">
              <a:spcBef>
                <a:spcPct val="0"/>
              </a:spcBef>
              <a:spcAft>
                <a:spcPct val="0"/>
              </a:spcAft>
              <a:defRPr>
                <a:solidFill>
                  <a:schemeClr val="tx1"/>
                </a:solidFill>
                <a:latin typeface="Trebuchet MS" pitchFamily="34" charset="0"/>
              </a:defRPr>
            </a:lvl7pPr>
            <a:lvl8pPr marL="3429000" indent="-228600" defTabSz="931863" eaLnBrk="0" fontAlgn="base" hangingPunct="0">
              <a:spcBef>
                <a:spcPct val="0"/>
              </a:spcBef>
              <a:spcAft>
                <a:spcPct val="0"/>
              </a:spcAft>
              <a:defRPr>
                <a:solidFill>
                  <a:schemeClr val="tx1"/>
                </a:solidFill>
                <a:latin typeface="Trebuchet MS" pitchFamily="34" charset="0"/>
              </a:defRPr>
            </a:lvl8pPr>
            <a:lvl9pPr marL="3886200" indent="-228600" defTabSz="931863" eaLnBrk="0" fontAlgn="base" hangingPunct="0">
              <a:spcBef>
                <a:spcPct val="0"/>
              </a:spcBef>
              <a:spcAft>
                <a:spcPct val="0"/>
              </a:spcAft>
              <a:defRPr>
                <a:solidFill>
                  <a:schemeClr val="tx1"/>
                </a:solidFill>
                <a:latin typeface="Trebuchet MS" pitchFamily="34" charset="0"/>
              </a:defRPr>
            </a:lvl9pPr>
          </a:lstStyle>
          <a:p>
            <a:pPr algn="r" eaLnBrk="1" hangingPunct="1"/>
            <a:fld id="{B0C93AA6-0F15-481C-8E3D-F4EB6CABE925}" type="slidenum">
              <a:rPr lang="id-ID" altLang="id-ID" sz="1200">
                <a:latin typeface="Calibri" pitchFamily="34" charset="0"/>
                <a:ea typeface="MS PGothic" pitchFamily="34" charset="-128"/>
              </a:rPr>
              <a:pPr algn="r" eaLnBrk="1" hangingPunct="1"/>
              <a:t>1</a:t>
            </a:fld>
            <a:endParaRPr lang="id-ID" altLang="id-ID" sz="1200">
              <a:latin typeface="Calibri" pitchFamily="34" charset="0"/>
              <a:ea typeface="MS PGothic" pitchFamily="34" charset="-128"/>
            </a:endParaRPr>
          </a:p>
        </p:txBody>
      </p:sp>
    </p:spTree>
    <p:extLst>
      <p:ext uri="{BB962C8B-B14F-4D97-AF65-F5344CB8AC3E}">
        <p14:creationId xmlns:p14="http://schemas.microsoft.com/office/powerpoint/2010/main" xmlns="" val="2088161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D9AEF-BC7F-1240-A13C-6B01BD1F7ED9}" type="slidenum">
              <a:rPr lang="en-US" smtClean="0"/>
              <a:pPr/>
              <a:t>21</a:t>
            </a:fld>
            <a:endParaRPr lang="en-US"/>
          </a:p>
        </p:txBody>
      </p:sp>
    </p:spTree>
    <p:extLst>
      <p:ext uri="{BB962C8B-B14F-4D97-AF65-F5344CB8AC3E}">
        <p14:creationId xmlns:p14="http://schemas.microsoft.com/office/powerpoint/2010/main" xmlns="" val="217370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D9AEF-BC7F-1240-A13C-6B01BD1F7ED9}" type="slidenum">
              <a:rPr lang="en-US" smtClean="0"/>
              <a:pPr/>
              <a:t>22</a:t>
            </a:fld>
            <a:endParaRPr lang="en-US"/>
          </a:p>
        </p:txBody>
      </p:sp>
    </p:spTree>
    <p:extLst>
      <p:ext uri="{BB962C8B-B14F-4D97-AF65-F5344CB8AC3E}">
        <p14:creationId xmlns:p14="http://schemas.microsoft.com/office/powerpoint/2010/main" xmlns="" val="1523809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D9AEF-BC7F-1240-A13C-6B01BD1F7ED9}" type="slidenum">
              <a:rPr lang="en-US" smtClean="0"/>
              <a:pPr/>
              <a:t>23</a:t>
            </a:fld>
            <a:endParaRPr lang="en-US"/>
          </a:p>
        </p:txBody>
      </p:sp>
    </p:spTree>
    <p:extLst>
      <p:ext uri="{BB962C8B-B14F-4D97-AF65-F5344CB8AC3E}">
        <p14:creationId xmlns:p14="http://schemas.microsoft.com/office/powerpoint/2010/main" xmlns="" val="699418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170EDC03-4989-4510-A492-17F0FF018A81}" type="slidenum">
              <a:rPr lang="id-ID" smtClean="0"/>
              <a:pPr/>
              <a:t>24</a:t>
            </a:fld>
            <a:endParaRPr lang="id-ID"/>
          </a:p>
        </p:txBody>
      </p:sp>
    </p:spTree>
    <p:extLst>
      <p:ext uri="{BB962C8B-B14F-4D97-AF65-F5344CB8AC3E}">
        <p14:creationId xmlns:p14="http://schemas.microsoft.com/office/powerpoint/2010/main" xmlns="" val="2448844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51122" indent="-288893" eaLnBrk="0" hangingPunct="0">
              <a:defRPr sz="2400">
                <a:solidFill>
                  <a:schemeClr val="tx1"/>
                </a:solidFill>
                <a:latin typeface="Arial" pitchFamily="34" charset="0"/>
              </a:defRPr>
            </a:lvl2pPr>
            <a:lvl3pPr marL="1155573" indent="-231115" eaLnBrk="0" hangingPunct="0">
              <a:defRPr sz="2400">
                <a:solidFill>
                  <a:schemeClr val="tx1"/>
                </a:solidFill>
                <a:latin typeface="Arial" pitchFamily="34" charset="0"/>
              </a:defRPr>
            </a:lvl3pPr>
            <a:lvl4pPr marL="1617802" indent="-231115" eaLnBrk="0" hangingPunct="0">
              <a:defRPr sz="2400">
                <a:solidFill>
                  <a:schemeClr val="tx1"/>
                </a:solidFill>
                <a:latin typeface="Arial" pitchFamily="34" charset="0"/>
              </a:defRPr>
            </a:lvl4pPr>
            <a:lvl5pPr marL="2080031" indent="-231115" eaLnBrk="0" hangingPunct="0">
              <a:defRPr sz="2400">
                <a:solidFill>
                  <a:schemeClr val="tx1"/>
                </a:solidFill>
                <a:latin typeface="Arial" pitchFamily="34" charset="0"/>
              </a:defRPr>
            </a:lvl5pPr>
            <a:lvl6pPr marL="2542261" indent="-231115" eaLnBrk="0" fontAlgn="base" hangingPunct="0">
              <a:spcBef>
                <a:spcPct val="0"/>
              </a:spcBef>
              <a:spcAft>
                <a:spcPct val="0"/>
              </a:spcAft>
              <a:defRPr sz="2400">
                <a:solidFill>
                  <a:schemeClr val="tx1"/>
                </a:solidFill>
                <a:latin typeface="Arial" pitchFamily="34" charset="0"/>
              </a:defRPr>
            </a:lvl6pPr>
            <a:lvl7pPr marL="3004490" indent="-231115" eaLnBrk="0" fontAlgn="base" hangingPunct="0">
              <a:spcBef>
                <a:spcPct val="0"/>
              </a:spcBef>
              <a:spcAft>
                <a:spcPct val="0"/>
              </a:spcAft>
              <a:defRPr sz="2400">
                <a:solidFill>
                  <a:schemeClr val="tx1"/>
                </a:solidFill>
                <a:latin typeface="Arial" pitchFamily="34" charset="0"/>
              </a:defRPr>
            </a:lvl7pPr>
            <a:lvl8pPr marL="3466719" indent="-231115" eaLnBrk="0" fontAlgn="base" hangingPunct="0">
              <a:spcBef>
                <a:spcPct val="0"/>
              </a:spcBef>
              <a:spcAft>
                <a:spcPct val="0"/>
              </a:spcAft>
              <a:defRPr sz="2400">
                <a:solidFill>
                  <a:schemeClr val="tx1"/>
                </a:solidFill>
                <a:latin typeface="Arial" pitchFamily="34" charset="0"/>
              </a:defRPr>
            </a:lvl8pPr>
            <a:lvl9pPr marL="3928948" indent="-231115" eaLnBrk="0" fontAlgn="base" hangingPunct="0">
              <a:spcBef>
                <a:spcPct val="0"/>
              </a:spcBef>
              <a:spcAft>
                <a:spcPct val="0"/>
              </a:spcAft>
              <a:defRPr sz="2400">
                <a:solidFill>
                  <a:schemeClr val="tx1"/>
                </a:solidFill>
                <a:latin typeface="Arial" pitchFamily="34" charset="0"/>
              </a:defRPr>
            </a:lvl9pPr>
          </a:lstStyle>
          <a:p>
            <a:pPr eaLnBrk="1" hangingPunct="1"/>
            <a:fld id="{05C8CF85-7962-44A8-B12A-EAA20FA8EBE8}" type="slidenum">
              <a:rPr lang="en-US" sz="1200" smtClean="0"/>
              <a:pPr eaLnBrk="1" hangingPunct="1"/>
              <a:t>2</a:t>
            </a:fld>
            <a:endParaRPr lang="en-US" sz="1200" dirty="0"/>
          </a:p>
        </p:txBody>
      </p:sp>
      <p:sp>
        <p:nvSpPr>
          <p:cNvPr id="45059" name="Slide Image Placeholder 1"/>
          <p:cNvSpPr>
            <a:spLocks noGrp="1" noRot="1" noChangeAspect="1" noTextEdit="1"/>
          </p:cNvSpPr>
          <p:nvPr>
            <p:ph type="sldImg"/>
          </p:nvPr>
        </p:nvSpPr>
        <p:spPr>
          <a:xfrm>
            <a:off x="1128713" y="701675"/>
            <a:ext cx="4637087" cy="3479800"/>
          </a:xfrm>
          <a:ln/>
        </p:spPr>
      </p:sp>
      <p:sp>
        <p:nvSpPr>
          <p:cNvPr id="45060" name="Notes Placeholder 2"/>
          <p:cNvSpPr>
            <a:spLocks noGrp="1"/>
          </p:cNvSpPr>
          <p:nvPr>
            <p:ph type="body" idx="1"/>
          </p:nvPr>
        </p:nvSpPr>
        <p:spPr>
          <a:xfrm>
            <a:off x="688182" y="4415790"/>
            <a:ext cx="5505450" cy="418176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4688" tIns="47345" rIns="94688" bIns="47345"/>
          <a:lstStyle/>
          <a:p>
            <a:pPr marL="229510" indent="-229510"/>
            <a:endParaRPr lang="en-US" dirty="0">
              <a:latin typeface="Arial" pitchFamily="34" charset="0"/>
            </a:endParaRPr>
          </a:p>
        </p:txBody>
      </p:sp>
      <p:sp>
        <p:nvSpPr>
          <p:cNvPr id="45061" name="Slide Number Placeholder 3"/>
          <p:cNvSpPr txBox="1">
            <a:spLocks noGrp="1"/>
          </p:cNvSpPr>
          <p:nvPr/>
        </p:nvSpPr>
        <p:spPr bwMode="auto">
          <a:xfrm>
            <a:off x="3898102" y="8831580"/>
            <a:ext cx="2982119" cy="4632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4688" tIns="47345" rIns="94688" bIns="47345" anchor="b"/>
          <a:lstStyle>
            <a:lvl1pPr defTabSz="935038" eaLnBrk="0" hangingPunct="0">
              <a:defRPr sz="2400">
                <a:solidFill>
                  <a:schemeClr val="tx1"/>
                </a:solidFill>
                <a:latin typeface="Arial" pitchFamily="34" charset="0"/>
              </a:defRPr>
            </a:lvl1pPr>
            <a:lvl2pPr marL="742950" indent="-285750" defTabSz="935038" eaLnBrk="0" hangingPunct="0">
              <a:defRPr sz="2400">
                <a:solidFill>
                  <a:schemeClr val="tx1"/>
                </a:solidFill>
                <a:latin typeface="Arial" pitchFamily="34" charset="0"/>
              </a:defRPr>
            </a:lvl2pPr>
            <a:lvl3pPr marL="1143000" indent="-228600" defTabSz="935038" eaLnBrk="0" hangingPunct="0">
              <a:defRPr sz="2400">
                <a:solidFill>
                  <a:schemeClr val="tx1"/>
                </a:solidFill>
                <a:latin typeface="Arial" pitchFamily="34" charset="0"/>
              </a:defRPr>
            </a:lvl3pPr>
            <a:lvl4pPr marL="1600200" indent="-228600" defTabSz="935038" eaLnBrk="0" hangingPunct="0">
              <a:defRPr sz="2400">
                <a:solidFill>
                  <a:schemeClr val="tx1"/>
                </a:solidFill>
                <a:latin typeface="Arial" pitchFamily="34" charset="0"/>
              </a:defRPr>
            </a:lvl4pPr>
            <a:lvl5pPr marL="2057400" indent="-228600" defTabSz="935038" eaLnBrk="0" hangingPunct="0">
              <a:defRPr sz="2400">
                <a:solidFill>
                  <a:schemeClr val="tx1"/>
                </a:solidFill>
                <a:latin typeface="Arial" pitchFamily="34" charset="0"/>
              </a:defRPr>
            </a:lvl5pPr>
            <a:lvl6pPr marL="2514600" indent="-228600" defTabSz="935038" eaLnBrk="0" fontAlgn="base" hangingPunct="0">
              <a:spcBef>
                <a:spcPct val="0"/>
              </a:spcBef>
              <a:spcAft>
                <a:spcPct val="0"/>
              </a:spcAft>
              <a:defRPr sz="2400">
                <a:solidFill>
                  <a:schemeClr val="tx1"/>
                </a:solidFill>
                <a:latin typeface="Arial" pitchFamily="34" charset="0"/>
              </a:defRPr>
            </a:lvl6pPr>
            <a:lvl7pPr marL="2971800" indent="-228600" defTabSz="935038" eaLnBrk="0" fontAlgn="base" hangingPunct="0">
              <a:spcBef>
                <a:spcPct val="0"/>
              </a:spcBef>
              <a:spcAft>
                <a:spcPct val="0"/>
              </a:spcAft>
              <a:defRPr sz="2400">
                <a:solidFill>
                  <a:schemeClr val="tx1"/>
                </a:solidFill>
                <a:latin typeface="Arial" pitchFamily="34" charset="0"/>
              </a:defRPr>
            </a:lvl7pPr>
            <a:lvl8pPr marL="3429000" indent="-228600" defTabSz="935038" eaLnBrk="0" fontAlgn="base" hangingPunct="0">
              <a:spcBef>
                <a:spcPct val="0"/>
              </a:spcBef>
              <a:spcAft>
                <a:spcPct val="0"/>
              </a:spcAft>
              <a:defRPr sz="2400">
                <a:solidFill>
                  <a:schemeClr val="tx1"/>
                </a:solidFill>
                <a:latin typeface="Arial" pitchFamily="34" charset="0"/>
              </a:defRPr>
            </a:lvl8pPr>
            <a:lvl9pPr marL="3886200" indent="-228600" defTabSz="935038" eaLnBrk="0" fontAlgn="base" hangingPunct="0">
              <a:spcBef>
                <a:spcPct val="0"/>
              </a:spcBef>
              <a:spcAft>
                <a:spcPct val="0"/>
              </a:spcAft>
              <a:defRPr sz="2400">
                <a:solidFill>
                  <a:schemeClr val="tx1"/>
                </a:solidFill>
                <a:latin typeface="Arial" pitchFamily="34" charset="0"/>
              </a:defRPr>
            </a:lvl9pPr>
          </a:lstStyle>
          <a:p>
            <a:pPr algn="r" eaLnBrk="1" hangingPunct="1"/>
            <a:fld id="{C7738BF6-45A1-403C-AA93-109CE339BC7D}" type="slidenum">
              <a:rPr lang="en-US" sz="1200">
                <a:latin typeface="Calibri" pitchFamily="34" charset="0"/>
                <a:ea typeface="ヒラギノ角ゴ Pro W3" pitchFamily="1" charset="-128"/>
              </a:rPr>
              <a:pPr algn="r" eaLnBrk="1" hangingPunct="1"/>
              <a:t>2</a:t>
            </a:fld>
            <a:endParaRPr lang="en-US" sz="1200" dirty="0">
              <a:latin typeface="Calibri" pitchFamily="34" charset="0"/>
              <a:ea typeface="ヒラギノ角ゴ Pro W3" pitchFamily="1" charset="-128"/>
            </a:endParaRPr>
          </a:p>
        </p:txBody>
      </p:sp>
    </p:spTree>
    <p:extLst>
      <p:ext uri="{BB962C8B-B14F-4D97-AF65-F5344CB8AC3E}">
        <p14:creationId xmlns:p14="http://schemas.microsoft.com/office/powerpoint/2010/main" xmlns="" val="229366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170EDC03-4989-4510-A492-17F0FF018A81}" type="slidenum">
              <a:rPr lang="id-ID" smtClean="0"/>
              <a:pPr/>
              <a:t>3</a:t>
            </a:fld>
            <a:endParaRPr lang="id-ID"/>
          </a:p>
        </p:txBody>
      </p:sp>
    </p:spTree>
    <p:extLst>
      <p:ext uri="{BB962C8B-B14F-4D97-AF65-F5344CB8AC3E}">
        <p14:creationId xmlns:p14="http://schemas.microsoft.com/office/powerpoint/2010/main" xmlns="" val="2418173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D9AEF-BC7F-1240-A13C-6B01BD1F7ED9}" type="slidenum">
              <a:rPr lang="en-US" smtClean="0"/>
              <a:pPr/>
              <a:t>10</a:t>
            </a:fld>
            <a:endParaRPr lang="en-US"/>
          </a:p>
        </p:txBody>
      </p:sp>
    </p:spTree>
    <p:extLst>
      <p:ext uri="{BB962C8B-B14F-4D97-AF65-F5344CB8AC3E}">
        <p14:creationId xmlns:p14="http://schemas.microsoft.com/office/powerpoint/2010/main" xmlns="" val="3656048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mpungan Gambar Slide 1"/>
          <p:cNvSpPr>
            <a:spLocks noGrp="1" noRot="1" noChangeAspect="1"/>
          </p:cNvSpPr>
          <p:nvPr>
            <p:ph type="sldImg"/>
          </p:nvPr>
        </p:nvSpPr>
        <p:spPr/>
      </p:sp>
      <p:sp>
        <p:nvSpPr>
          <p:cNvPr id="3" name="Tampungan Catatan 2"/>
          <p:cNvSpPr>
            <a:spLocks noGrp="1"/>
          </p:cNvSpPr>
          <p:nvPr>
            <p:ph type="body" idx="1"/>
          </p:nvPr>
        </p:nvSpPr>
        <p:spPr/>
        <p:txBody>
          <a:bodyPr/>
          <a:lstStyle/>
          <a:p>
            <a:endParaRPr lang="en-AU" dirty="0"/>
          </a:p>
        </p:txBody>
      </p:sp>
      <p:sp>
        <p:nvSpPr>
          <p:cNvPr id="4" name="Tampungan Nomor Slide 3"/>
          <p:cNvSpPr>
            <a:spLocks noGrp="1"/>
          </p:cNvSpPr>
          <p:nvPr>
            <p:ph type="sldNum" sz="quarter" idx="10"/>
          </p:nvPr>
        </p:nvSpPr>
        <p:spPr/>
        <p:txBody>
          <a:bodyPr/>
          <a:lstStyle/>
          <a:p>
            <a:fld id="{5B92A3AF-95B0-4F33-B7FB-17C47FE9680E}" type="slidenum">
              <a:rPr lang="id-ID" smtClean="0"/>
              <a:pPr/>
              <a:t>12</a:t>
            </a:fld>
            <a:endParaRPr lang="id-ID"/>
          </a:p>
        </p:txBody>
      </p:sp>
    </p:spTree>
    <p:extLst>
      <p:ext uri="{BB962C8B-B14F-4D97-AF65-F5344CB8AC3E}">
        <p14:creationId xmlns:p14="http://schemas.microsoft.com/office/powerpoint/2010/main" xmlns="" val="1510873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d-ID"/>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72BFAFB-DC1E-40EE-B802-4DB64A649334}" type="slidenum">
              <a:rPr lang="en-US" altLang="id-ID"/>
              <a:pPr>
                <a:spcBef>
                  <a:spcPct val="0"/>
                </a:spcBef>
              </a:pPr>
              <a:t>13</a:t>
            </a:fld>
            <a:endParaRPr lang="en-US" altLang="id-ID"/>
          </a:p>
        </p:txBody>
      </p:sp>
      <p:sp>
        <p:nvSpPr>
          <p:cNvPr id="26629"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a:p>
        </p:txBody>
      </p:sp>
    </p:spTree>
    <p:extLst>
      <p:ext uri="{BB962C8B-B14F-4D97-AF65-F5344CB8AC3E}">
        <p14:creationId xmlns:p14="http://schemas.microsoft.com/office/powerpoint/2010/main" xmlns="" val="253761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D9AEF-BC7F-1240-A13C-6B01BD1F7ED9}" type="slidenum">
              <a:rPr lang="en-US" smtClean="0"/>
              <a:pPr/>
              <a:t>15</a:t>
            </a:fld>
            <a:endParaRPr lang="en-US"/>
          </a:p>
        </p:txBody>
      </p:sp>
    </p:spTree>
    <p:extLst>
      <p:ext uri="{BB962C8B-B14F-4D97-AF65-F5344CB8AC3E}">
        <p14:creationId xmlns:p14="http://schemas.microsoft.com/office/powerpoint/2010/main" xmlns="" val="2115364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D9AEF-BC7F-1240-A13C-6B01BD1F7ED9}" type="slidenum">
              <a:rPr lang="en-US" smtClean="0"/>
              <a:pPr/>
              <a:t>19</a:t>
            </a:fld>
            <a:endParaRPr lang="en-US"/>
          </a:p>
        </p:txBody>
      </p:sp>
    </p:spTree>
    <p:extLst>
      <p:ext uri="{BB962C8B-B14F-4D97-AF65-F5344CB8AC3E}">
        <p14:creationId xmlns:p14="http://schemas.microsoft.com/office/powerpoint/2010/main" xmlns="" val="1861111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D9AEF-BC7F-1240-A13C-6B01BD1F7ED9}" type="slidenum">
              <a:rPr lang="en-US" smtClean="0"/>
              <a:pPr/>
              <a:t>20</a:t>
            </a:fld>
            <a:endParaRPr lang="en-US"/>
          </a:p>
        </p:txBody>
      </p:sp>
    </p:spTree>
    <p:extLst>
      <p:ext uri="{BB962C8B-B14F-4D97-AF65-F5344CB8AC3E}">
        <p14:creationId xmlns:p14="http://schemas.microsoft.com/office/powerpoint/2010/main" xmlns="" val="618497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1062293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2039853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341029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2425136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372096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1832455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520581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61878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41092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347534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8DE0DF-20B6-4F0C-BC14-EEE5E6FFF4AC}" type="datetimeFigureOut">
              <a:rPr lang="id-ID" smtClean="0"/>
              <a:pPr/>
              <a:t>06/09/2016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342199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8DE0DF-20B6-4F0C-BC14-EEE5E6FFF4AC}" type="datetimeFigureOut">
              <a:rPr lang="id-ID" smtClean="0"/>
              <a:pPr/>
              <a:t>06/09/2016</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16334-4F8F-4DFC-9539-1529AC409307}" type="slidenum">
              <a:rPr lang="id-ID" smtClean="0"/>
              <a:pPr/>
              <a:t>‹#›</a:t>
            </a:fld>
            <a:endParaRPr lang="id-ID"/>
          </a:p>
        </p:txBody>
      </p:sp>
    </p:spTree>
    <p:extLst>
      <p:ext uri="{BB962C8B-B14F-4D97-AF65-F5344CB8AC3E}">
        <p14:creationId xmlns:p14="http://schemas.microsoft.com/office/powerpoint/2010/main" xmlns="" val="4150222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2"/>
          <p:cNvSpPr txBox="1">
            <a:spLocks noGrp="1"/>
          </p:cNvSpPr>
          <p:nvPr/>
        </p:nvSpPr>
        <p:spPr>
          <a:xfrm>
            <a:off x="7010400" y="6492875"/>
            <a:ext cx="2133600" cy="365125"/>
          </a:xfrm>
          <a:prstGeom prst="rect">
            <a:avLst/>
          </a:prstGeom>
          <a:noFill/>
        </p:spPr>
        <p:txBody>
          <a:bodyPr anchor="ctr"/>
          <a:lstStyle/>
          <a:p>
            <a:pPr algn="r" fontAlgn="auto">
              <a:spcBef>
                <a:spcPts val="0"/>
              </a:spcBef>
              <a:spcAft>
                <a:spcPts val="0"/>
              </a:spcAft>
              <a:defRPr/>
            </a:pPr>
            <a:fld id="{37EA11F4-17EE-41EE-9E72-F35DC827598F}" type="slidenum">
              <a:rPr lang="en-US" sz="1200">
                <a:solidFill>
                  <a:schemeClr val="tx1">
                    <a:tint val="75000"/>
                  </a:schemeClr>
                </a:solidFill>
                <a:latin typeface="+mn-lt"/>
              </a:rPr>
              <a:pPr algn="r" fontAlgn="auto">
                <a:spcBef>
                  <a:spcPts val="0"/>
                </a:spcBef>
                <a:spcAft>
                  <a:spcPts val="0"/>
                </a:spcAft>
                <a:defRPr/>
              </a:pPr>
              <a:t>1</a:t>
            </a:fld>
            <a:endParaRPr lang="en-US" sz="1200">
              <a:solidFill>
                <a:schemeClr val="tx1">
                  <a:tint val="75000"/>
                </a:schemeClr>
              </a:solidFill>
              <a:latin typeface="+mn-lt"/>
            </a:endParaRPr>
          </a:p>
        </p:txBody>
      </p:sp>
      <p:sp>
        <p:nvSpPr>
          <p:cNvPr id="9" name="Rectangle 3"/>
          <p:cNvSpPr txBox="1">
            <a:spLocks noChangeArrowheads="1"/>
          </p:cNvSpPr>
          <p:nvPr/>
        </p:nvSpPr>
        <p:spPr>
          <a:xfrm>
            <a:off x="0" y="838200"/>
            <a:ext cx="9144000" cy="2878832"/>
          </a:xfrm>
          <a:prstGeom prst="rect">
            <a:avLst/>
          </a:prstGeom>
        </p:spPr>
        <p:txBody>
          <a:bodyPr/>
          <a:lstStyle/>
          <a:p>
            <a:pPr marL="342900" indent="-342900" algn="ctr">
              <a:spcBef>
                <a:spcPct val="20000"/>
              </a:spcBef>
              <a:buClr>
                <a:schemeClr val="folHlink"/>
              </a:buClr>
              <a:buSzPct val="90000"/>
              <a:buFont typeface="Wingdings" pitchFamily="2" charset="2"/>
              <a:buNone/>
              <a:defRPr/>
            </a:pPr>
            <a:r>
              <a:rPr lang="id-ID" sz="2800" b="1" kern="0" dirty="0">
                <a:latin typeface="Cambria" panose="02040503050406030204" pitchFamily="18" charset="0"/>
              </a:rPr>
              <a:t>    </a:t>
            </a:r>
            <a:endParaRPr lang="en-US" sz="2800" b="1" kern="0" dirty="0" smtClean="0">
              <a:latin typeface="Cambria" panose="02040503050406030204" pitchFamily="18" charset="0"/>
            </a:endParaRPr>
          </a:p>
          <a:p>
            <a:pPr marL="342900" indent="-342900" algn="ctr">
              <a:spcBef>
                <a:spcPct val="20000"/>
              </a:spcBef>
              <a:buClr>
                <a:schemeClr val="folHlink"/>
              </a:buClr>
              <a:buSzPct val="90000"/>
              <a:buFont typeface="Wingdings" pitchFamily="2" charset="2"/>
              <a:buNone/>
              <a:defRPr/>
            </a:pPr>
            <a:r>
              <a:rPr lang="en-US" sz="2800" b="1" kern="0" dirty="0" smtClean="0">
                <a:solidFill>
                  <a:schemeClr val="accent1">
                    <a:lumMod val="50000"/>
                  </a:schemeClr>
                </a:solidFill>
                <a:latin typeface="Perpetua Titling MT" pitchFamily="18" charset="0"/>
              </a:rPr>
              <a:t>MANAJEMEN PEMULIHAN</a:t>
            </a:r>
            <a:r>
              <a:rPr lang="id-ID" sz="2800" b="1" kern="0" dirty="0" smtClean="0">
                <a:solidFill>
                  <a:schemeClr val="accent1">
                    <a:lumMod val="50000"/>
                  </a:schemeClr>
                </a:solidFill>
                <a:latin typeface="Perpetua Titling MT" pitchFamily="18" charset="0"/>
              </a:rPr>
              <a:t> </a:t>
            </a:r>
            <a:r>
              <a:rPr lang="en-US" sz="2800" b="1" kern="0" dirty="0" smtClean="0">
                <a:solidFill>
                  <a:schemeClr val="accent1">
                    <a:lumMod val="50000"/>
                  </a:schemeClr>
                </a:solidFill>
                <a:latin typeface="Perpetua Titling MT" pitchFamily="18" charset="0"/>
              </a:rPr>
              <a:t>B</a:t>
            </a:r>
            <a:r>
              <a:rPr lang="id-ID" sz="2800" b="1" kern="0" dirty="0" smtClean="0">
                <a:solidFill>
                  <a:schemeClr val="accent1">
                    <a:lumMod val="50000"/>
                  </a:schemeClr>
                </a:solidFill>
                <a:latin typeface="Perpetua Titling MT" pitchFamily="18" charset="0"/>
              </a:rPr>
              <a:t>ENCANA</a:t>
            </a:r>
            <a:endParaRPr lang="en-US" sz="2800" b="1" kern="0" dirty="0" smtClean="0">
              <a:solidFill>
                <a:schemeClr val="accent1">
                  <a:lumMod val="50000"/>
                </a:schemeClr>
              </a:solidFill>
              <a:latin typeface="Perpetua Titling MT" pitchFamily="18" charset="0"/>
            </a:endParaRPr>
          </a:p>
          <a:p>
            <a:pPr marL="342900" indent="-342900" algn="ctr">
              <a:spcBef>
                <a:spcPct val="20000"/>
              </a:spcBef>
              <a:buClr>
                <a:schemeClr val="folHlink"/>
              </a:buClr>
              <a:buSzPct val="90000"/>
              <a:buFont typeface="Wingdings" pitchFamily="2" charset="2"/>
              <a:buNone/>
              <a:defRPr/>
            </a:pPr>
            <a:endParaRPr lang="en-US" b="1" kern="0" dirty="0" smtClean="0">
              <a:solidFill>
                <a:schemeClr val="tx2"/>
              </a:solidFill>
              <a:latin typeface="Cambria" panose="02040503050406030204" pitchFamily="18" charset="0"/>
            </a:endParaRPr>
          </a:p>
          <a:p>
            <a:pPr marL="342900" indent="-342900" algn="ctr">
              <a:spcBef>
                <a:spcPct val="20000"/>
              </a:spcBef>
              <a:buClr>
                <a:schemeClr val="folHlink"/>
              </a:buClr>
              <a:buSzPct val="90000"/>
              <a:buFont typeface="Wingdings" pitchFamily="2" charset="2"/>
              <a:buNone/>
              <a:defRPr/>
            </a:pPr>
            <a:r>
              <a:rPr lang="en-US" b="1" kern="0" dirty="0" smtClean="0">
                <a:solidFill>
                  <a:schemeClr val="tx2"/>
                </a:solidFill>
                <a:latin typeface="Perpetua Titling MT" pitchFamily="18" charset="0"/>
              </a:rPr>
              <a:t>OLEH </a:t>
            </a:r>
          </a:p>
          <a:p>
            <a:pPr marL="342900" indent="-342900" algn="ctr">
              <a:spcBef>
                <a:spcPct val="20000"/>
              </a:spcBef>
              <a:buClr>
                <a:schemeClr val="folHlink"/>
              </a:buClr>
              <a:buSzPct val="90000"/>
              <a:buFont typeface="Wingdings" pitchFamily="2" charset="2"/>
              <a:buNone/>
              <a:defRPr/>
            </a:pPr>
            <a:r>
              <a:rPr lang="en-US" b="1" kern="0" dirty="0" smtClean="0">
                <a:solidFill>
                  <a:schemeClr val="tx2"/>
                </a:solidFill>
                <a:latin typeface="Perpetua Titling MT" pitchFamily="18" charset="0"/>
              </a:rPr>
              <a:t>BPBD PROVINSI JAWA TENGAH</a:t>
            </a:r>
            <a:endParaRPr lang="en-US" b="1" kern="0" dirty="0" smtClean="0">
              <a:solidFill>
                <a:schemeClr val="tx2"/>
              </a:solidFill>
              <a:latin typeface="Perpetua Titling MT" pitchFamily="18" charset="0"/>
            </a:endParaRPr>
          </a:p>
          <a:p>
            <a:pPr marL="342900" indent="-342900" algn="ctr">
              <a:spcBef>
                <a:spcPct val="20000"/>
              </a:spcBef>
              <a:buClr>
                <a:schemeClr val="folHlink"/>
              </a:buClr>
              <a:buSzPct val="90000"/>
              <a:buFont typeface="Wingdings" pitchFamily="2" charset="2"/>
              <a:buNone/>
              <a:defRPr/>
            </a:pPr>
            <a:endParaRPr lang="en-US" sz="1400" b="1" kern="0" dirty="0" smtClean="0">
              <a:solidFill>
                <a:schemeClr val="tx2"/>
              </a:solidFill>
              <a:latin typeface="Perpetua Titling MT" pitchFamily="18" charset="0"/>
            </a:endParaRPr>
          </a:p>
          <a:p>
            <a:pPr marL="342900" indent="-342900" algn="ctr">
              <a:spcBef>
                <a:spcPct val="20000"/>
              </a:spcBef>
              <a:buClr>
                <a:schemeClr val="folHlink"/>
              </a:buClr>
              <a:buSzPct val="90000"/>
              <a:buFont typeface="Wingdings" pitchFamily="2" charset="2"/>
              <a:buNone/>
              <a:defRPr/>
            </a:pPr>
            <a:r>
              <a:rPr lang="en-US" sz="1400" b="1" kern="0" dirty="0" err="1" smtClean="0">
                <a:solidFill>
                  <a:schemeClr val="tx2"/>
                </a:solidFill>
                <a:latin typeface="Perpetua Titling MT" pitchFamily="18" charset="0"/>
              </a:rPr>
              <a:t>Disampaikan</a:t>
            </a:r>
            <a:r>
              <a:rPr lang="en-US" sz="1400" b="1" kern="0" dirty="0" smtClean="0">
                <a:solidFill>
                  <a:schemeClr val="tx2"/>
                </a:solidFill>
                <a:latin typeface="Perpetua Titling MT" pitchFamily="18" charset="0"/>
              </a:rPr>
              <a:t> </a:t>
            </a:r>
            <a:r>
              <a:rPr lang="en-US" sz="1400" b="1" kern="0" dirty="0" err="1" smtClean="0">
                <a:solidFill>
                  <a:schemeClr val="tx2"/>
                </a:solidFill>
                <a:latin typeface="Perpetua Titling MT" pitchFamily="18" charset="0"/>
              </a:rPr>
              <a:t>pada</a:t>
            </a:r>
            <a:r>
              <a:rPr lang="en-US" sz="1400" b="1" kern="0" dirty="0" smtClean="0">
                <a:solidFill>
                  <a:schemeClr val="tx2"/>
                </a:solidFill>
                <a:latin typeface="Perpetua Titling MT" pitchFamily="18" charset="0"/>
              </a:rPr>
              <a:t> :</a:t>
            </a:r>
          </a:p>
          <a:p>
            <a:pPr marL="342900" indent="-342900" algn="ctr">
              <a:spcBef>
                <a:spcPct val="20000"/>
              </a:spcBef>
              <a:buClr>
                <a:schemeClr val="folHlink"/>
              </a:buClr>
              <a:buSzPct val="90000"/>
              <a:buFont typeface="Wingdings" pitchFamily="2" charset="2"/>
              <a:buNone/>
              <a:defRPr/>
            </a:pPr>
            <a:r>
              <a:rPr lang="en-US" sz="1400" b="1" kern="0" dirty="0" smtClean="0">
                <a:solidFill>
                  <a:schemeClr val="tx2"/>
                </a:solidFill>
                <a:latin typeface="Perpetua Titling MT" pitchFamily="18" charset="0"/>
              </a:rPr>
              <a:t>PELATIHAN DASAR </a:t>
            </a:r>
            <a:r>
              <a:rPr lang="en-US" sz="1400" b="1" kern="0" dirty="0" smtClean="0">
                <a:solidFill>
                  <a:schemeClr val="tx2"/>
                </a:solidFill>
                <a:latin typeface="Perpetua Titling MT" pitchFamily="18" charset="0"/>
              </a:rPr>
              <a:t>MANAJEMEN </a:t>
            </a:r>
            <a:r>
              <a:rPr lang="en-US" sz="1400" b="1" kern="0" dirty="0" smtClean="0">
                <a:solidFill>
                  <a:schemeClr val="tx2"/>
                </a:solidFill>
                <a:latin typeface="Perpetua Titling MT" pitchFamily="18" charset="0"/>
              </a:rPr>
              <a:t>BENCANA</a:t>
            </a:r>
          </a:p>
          <a:p>
            <a:pPr marL="342900" indent="-342900" algn="ctr">
              <a:spcBef>
                <a:spcPct val="20000"/>
              </a:spcBef>
              <a:buClr>
                <a:schemeClr val="folHlink"/>
              </a:buClr>
              <a:buSzPct val="90000"/>
              <a:buFont typeface="Wingdings" pitchFamily="2" charset="2"/>
              <a:buNone/>
              <a:defRPr/>
            </a:pPr>
            <a:r>
              <a:rPr lang="en-US" sz="1400" b="1" kern="0" dirty="0" smtClean="0">
                <a:solidFill>
                  <a:schemeClr val="tx2"/>
                </a:solidFill>
                <a:latin typeface="Perpetua Titling MT" pitchFamily="18" charset="0"/>
              </a:rPr>
              <a:t>DI PROVINSI JAWA TENGAH</a:t>
            </a:r>
            <a:endParaRPr lang="en-US" sz="1400" b="1" kern="0" dirty="0" smtClean="0">
              <a:solidFill>
                <a:schemeClr val="tx2"/>
              </a:solidFill>
              <a:latin typeface="Perpetua Titling MT" pitchFamily="18" charset="0"/>
            </a:endParaRPr>
          </a:p>
          <a:p>
            <a:pPr marL="342900" indent="-342900" algn="ctr">
              <a:spcBef>
                <a:spcPct val="20000"/>
              </a:spcBef>
              <a:buClr>
                <a:schemeClr val="folHlink"/>
              </a:buClr>
              <a:buSzPct val="90000"/>
              <a:buFont typeface="Wingdings" pitchFamily="2" charset="2"/>
              <a:buNone/>
              <a:defRPr/>
            </a:pPr>
            <a:r>
              <a:rPr lang="en-US" b="1" kern="0" dirty="0" smtClean="0">
                <a:solidFill>
                  <a:schemeClr val="tx2"/>
                </a:solidFill>
                <a:latin typeface="Perpetua Titling MT" pitchFamily="18" charset="0"/>
              </a:rPr>
              <a:t> </a:t>
            </a:r>
          </a:p>
          <a:p>
            <a:pPr marL="342900" indent="-342900" algn="ctr">
              <a:spcBef>
                <a:spcPct val="20000"/>
              </a:spcBef>
              <a:buClr>
                <a:schemeClr val="folHlink"/>
              </a:buClr>
              <a:buSzPct val="90000"/>
              <a:buFont typeface="Wingdings" pitchFamily="2" charset="2"/>
              <a:buNone/>
              <a:defRPr/>
            </a:pPr>
            <a:r>
              <a:rPr lang="en-US" sz="1200" b="1" kern="0" dirty="0" smtClean="0">
                <a:solidFill>
                  <a:schemeClr val="tx2"/>
                </a:solidFill>
                <a:latin typeface="Perpetua Titling MT" pitchFamily="18" charset="0"/>
              </a:rPr>
              <a:t>Semarang, 7 September 2016</a:t>
            </a:r>
            <a:endParaRPr lang="en-US" sz="1200" b="1" kern="0" dirty="0">
              <a:solidFill>
                <a:schemeClr val="tx2"/>
              </a:solidFill>
              <a:latin typeface="Perpetua Titling MT" pitchFamily="18" charset="0"/>
            </a:endParaRPr>
          </a:p>
        </p:txBody>
      </p:sp>
      <p:pic>
        <p:nvPicPr>
          <p:cNvPr id="12" name="Picture 2" descr="L1000636.JPG"/>
          <p:cNvPicPr>
            <a:picLocks noChangeAspect="1"/>
          </p:cNvPicPr>
          <p:nvPr/>
        </p:nvPicPr>
        <p:blipFill>
          <a:blip r:embed="rId3">
            <a:extLst>
              <a:ext uri="{28A0092B-C50C-407E-A947-70E740481C1C}">
                <a14:useLocalDpi xmlns:a14="http://schemas.microsoft.com/office/drawing/2010/main" xmlns="" val="0"/>
              </a:ext>
            </a:extLst>
          </a:blip>
          <a:srcRect/>
          <a:stretch>
            <a:fillRect/>
          </a:stretch>
        </p:blipFill>
        <p:spPr bwMode="auto">
          <a:xfrm>
            <a:off x="304800" y="4495800"/>
            <a:ext cx="4343400" cy="2133600"/>
          </a:xfrm>
          <a:prstGeom prst="rect">
            <a:avLst/>
          </a:prstGeom>
          <a:solidFill>
            <a:schemeClr val="accent2">
              <a:lumMod val="75000"/>
            </a:schemeClr>
          </a:solidFill>
          <a:ln>
            <a:noFill/>
          </a:ln>
          <a:extLst/>
        </p:spPr>
      </p:pic>
      <p:pic>
        <p:nvPicPr>
          <p:cNvPr id="13" name="Picture 6" descr="P1013410"/>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029200" y="4495800"/>
            <a:ext cx="3810000" cy="2143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2249947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3"/>
          <p:cNvSpPr>
            <a:spLocks noGrp="1"/>
          </p:cNvSpPr>
          <p:nvPr>
            <p:ph type="sldNum" sz="quarter" idx="12"/>
          </p:nvPr>
        </p:nvSpPr>
        <p:spPr>
          <a:xfrm>
            <a:off x="7747392" y="6492875"/>
            <a:ext cx="2133600" cy="365125"/>
          </a:xfrm>
          <a:prstGeom prst="ellipse">
            <a:avLst/>
          </a:prstGeom>
          <a:noFill/>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fld id="{BCEC6223-48AB-4AAB-9BBD-9A97D12BA105}" type="slidenum">
              <a:rPr kumimoji="0" lang="id-ID" sz="12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id-ID" sz="1200" b="0" i="0" u="none" strike="noStrike" kern="0" cap="none" spc="0" normalizeH="0" baseline="0" noProof="0" dirty="0">
              <a:ln>
                <a:noFill/>
              </a:ln>
              <a:solidFill>
                <a:prstClr val="black"/>
              </a:solidFill>
              <a:effectLst/>
              <a:uLnTx/>
              <a:uFillTx/>
            </a:endParaRPr>
          </a:p>
        </p:txBody>
      </p:sp>
      <p:sp>
        <p:nvSpPr>
          <p:cNvPr id="6" name="Rectangle 5"/>
          <p:cNvSpPr/>
          <p:nvPr/>
        </p:nvSpPr>
        <p:spPr>
          <a:xfrm>
            <a:off x="142844" y="876282"/>
            <a:ext cx="2880000" cy="5760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id-ID" sz="1400" dirty="0">
              <a:solidFill>
                <a:schemeClr val="tx1"/>
              </a:solidFill>
              <a:latin typeface="Cambria" panose="02040503050406030204" pitchFamily="18" charset="0"/>
            </a:endParaRPr>
          </a:p>
          <a:p>
            <a:pPr marL="176213" indent="-176213">
              <a:buFont typeface="Wingdings" panose="05000000000000000000" pitchFamily="2" charset="2"/>
              <a:buChar char="§"/>
              <a:defRPr/>
            </a:pPr>
            <a:endParaRPr lang="id-ID" sz="1400" dirty="0">
              <a:solidFill>
                <a:schemeClr val="tx1"/>
              </a:solidFill>
              <a:latin typeface="Cambria" panose="02040503050406030204" pitchFamily="18" charset="0"/>
            </a:endParaRPr>
          </a:p>
          <a:p>
            <a:pPr>
              <a:defRPr/>
            </a:pPr>
            <a:endParaRPr lang="id-ID" sz="1400" dirty="0">
              <a:solidFill>
                <a:schemeClr val="tx1"/>
              </a:solidFill>
              <a:latin typeface="Cambria" panose="02040503050406030204" pitchFamily="18" charset="0"/>
            </a:endParaRPr>
          </a:p>
        </p:txBody>
      </p:sp>
      <p:sp>
        <p:nvSpPr>
          <p:cNvPr id="8" name="Rectangle 7"/>
          <p:cNvSpPr/>
          <p:nvPr/>
        </p:nvSpPr>
        <p:spPr>
          <a:xfrm>
            <a:off x="3556135" y="1028808"/>
            <a:ext cx="3104097" cy="4724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u="sng" dirty="0">
              <a:solidFill>
                <a:schemeClr val="tx1"/>
              </a:solidFill>
              <a:latin typeface="Cambria" panose="02040503050406030204" pitchFamily="18" charset="0"/>
            </a:endParaRPr>
          </a:p>
          <a:p>
            <a:pPr algn="ctr">
              <a:defRPr/>
            </a:pPr>
            <a:endParaRPr lang="en-US" sz="2400" u="sng" dirty="0">
              <a:solidFill>
                <a:schemeClr val="tx1"/>
              </a:solidFill>
              <a:latin typeface="Cambria" panose="02040503050406030204" pitchFamily="18" charset="0"/>
            </a:endParaRPr>
          </a:p>
          <a:p>
            <a:pPr algn="ctr">
              <a:defRPr/>
            </a:pPr>
            <a:endParaRPr lang="en-US" dirty="0"/>
          </a:p>
        </p:txBody>
      </p:sp>
      <p:sp>
        <p:nvSpPr>
          <p:cNvPr id="9" name="Rectangle 8"/>
          <p:cNvSpPr/>
          <p:nvPr/>
        </p:nvSpPr>
        <p:spPr>
          <a:xfrm>
            <a:off x="7308304" y="1676400"/>
            <a:ext cx="1600200" cy="11430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u="sng" dirty="0">
                <a:solidFill>
                  <a:schemeClr val="tx1"/>
                </a:solidFill>
                <a:latin typeface="Cambria" panose="02040503050406030204" pitchFamily="18" charset="0"/>
              </a:rPr>
              <a:t>OUTPUT</a:t>
            </a:r>
          </a:p>
          <a:p>
            <a:pPr algn="ctr">
              <a:defRPr/>
            </a:pPr>
            <a:endParaRPr lang="id-ID" dirty="0">
              <a:solidFill>
                <a:schemeClr val="tx1"/>
              </a:solidFill>
              <a:latin typeface="Cambria" panose="02040503050406030204" pitchFamily="18" charset="0"/>
            </a:endParaRPr>
          </a:p>
          <a:p>
            <a:pPr algn="ctr">
              <a:defRPr/>
            </a:pPr>
            <a:r>
              <a:rPr lang="en-US" dirty="0">
                <a:solidFill>
                  <a:schemeClr val="tx1"/>
                </a:solidFill>
                <a:latin typeface="Cambria" panose="02040503050406030204" pitchFamily="18" charset="0"/>
              </a:rPr>
              <a:t>(HASIL)</a:t>
            </a:r>
          </a:p>
          <a:p>
            <a:pPr algn="ctr">
              <a:defRPr/>
            </a:pPr>
            <a:endParaRPr lang="en-US" dirty="0">
              <a:latin typeface="Cambria" panose="02040503050406030204" pitchFamily="18" charset="0"/>
            </a:endParaRPr>
          </a:p>
        </p:txBody>
      </p:sp>
      <p:sp>
        <p:nvSpPr>
          <p:cNvPr id="10" name="Rectangle 9"/>
          <p:cNvSpPr/>
          <p:nvPr/>
        </p:nvSpPr>
        <p:spPr>
          <a:xfrm>
            <a:off x="7332340" y="3352800"/>
            <a:ext cx="1752600" cy="106680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u="sng" dirty="0">
                <a:solidFill>
                  <a:schemeClr val="bg1"/>
                </a:solidFill>
                <a:latin typeface="Cambria" panose="02040503050406030204" pitchFamily="18" charset="0"/>
              </a:rPr>
              <a:t>OUTCOM</a:t>
            </a:r>
            <a:r>
              <a:rPr lang="en-US" sz="2400" dirty="0">
                <a:solidFill>
                  <a:schemeClr val="bg1"/>
                </a:solidFill>
                <a:latin typeface="Cambria" panose="02040503050406030204" pitchFamily="18" charset="0"/>
              </a:rPr>
              <a:t>E</a:t>
            </a:r>
          </a:p>
          <a:p>
            <a:pPr algn="ctr">
              <a:defRPr/>
            </a:pPr>
            <a:endParaRPr lang="id-ID" dirty="0">
              <a:solidFill>
                <a:schemeClr val="bg1"/>
              </a:solidFill>
              <a:latin typeface="Cambria" panose="02040503050406030204" pitchFamily="18" charset="0"/>
            </a:endParaRPr>
          </a:p>
          <a:p>
            <a:pPr algn="ctr">
              <a:defRPr/>
            </a:pPr>
            <a:r>
              <a:rPr lang="en-US" dirty="0">
                <a:solidFill>
                  <a:schemeClr val="bg1"/>
                </a:solidFill>
                <a:latin typeface="Cambria" panose="02040503050406030204" pitchFamily="18" charset="0"/>
              </a:rPr>
              <a:t>(MANFAAT)</a:t>
            </a:r>
          </a:p>
        </p:txBody>
      </p:sp>
      <p:sp>
        <p:nvSpPr>
          <p:cNvPr id="11" name="Rectangle 10"/>
          <p:cNvSpPr/>
          <p:nvPr/>
        </p:nvSpPr>
        <p:spPr>
          <a:xfrm>
            <a:off x="7308304" y="5105400"/>
            <a:ext cx="1676400" cy="104684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u="sng" dirty="0">
                <a:solidFill>
                  <a:schemeClr val="bg1"/>
                </a:solidFill>
                <a:latin typeface="Cambria" panose="02040503050406030204" pitchFamily="18" charset="0"/>
              </a:rPr>
              <a:t>IMPACT</a:t>
            </a:r>
          </a:p>
          <a:p>
            <a:pPr algn="ctr">
              <a:defRPr/>
            </a:pPr>
            <a:endParaRPr lang="id-ID" sz="1400" dirty="0">
              <a:solidFill>
                <a:schemeClr val="bg1"/>
              </a:solidFill>
              <a:latin typeface="Cambria" panose="02040503050406030204" pitchFamily="18" charset="0"/>
            </a:endParaRPr>
          </a:p>
          <a:p>
            <a:pPr algn="ctr">
              <a:defRPr/>
            </a:pPr>
            <a:r>
              <a:rPr lang="en-US" sz="1400" dirty="0">
                <a:solidFill>
                  <a:schemeClr val="bg1"/>
                </a:solidFill>
                <a:latin typeface="Cambria" panose="02040503050406030204" pitchFamily="18" charset="0"/>
              </a:rPr>
              <a:t>(PENCAPAIAN </a:t>
            </a:r>
            <a:r>
              <a:rPr lang="id-ID" sz="1400" dirty="0">
                <a:solidFill>
                  <a:schemeClr val="bg1"/>
                </a:solidFill>
                <a:latin typeface="Cambria" panose="02040503050406030204" pitchFamily="18" charset="0"/>
              </a:rPr>
              <a:t>TUJUAN</a:t>
            </a:r>
            <a:r>
              <a:rPr lang="en-US" sz="1400" dirty="0">
                <a:solidFill>
                  <a:schemeClr val="bg1"/>
                </a:solidFill>
                <a:latin typeface="Cambria" panose="02040503050406030204" pitchFamily="18" charset="0"/>
              </a:rPr>
              <a:t> </a:t>
            </a:r>
            <a:r>
              <a:rPr lang="id-ID" sz="1400" dirty="0">
                <a:solidFill>
                  <a:schemeClr val="bg1"/>
                </a:solidFill>
                <a:latin typeface="Cambria" panose="02040503050406030204" pitchFamily="18" charset="0"/>
              </a:rPr>
              <a:t>)</a:t>
            </a:r>
            <a:endParaRPr lang="en-US" sz="1400" dirty="0">
              <a:solidFill>
                <a:schemeClr val="bg1"/>
              </a:solidFill>
              <a:latin typeface="Cambria" panose="02040503050406030204" pitchFamily="18" charset="0"/>
            </a:endParaRPr>
          </a:p>
        </p:txBody>
      </p:sp>
      <p:sp>
        <p:nvSpPr>
          <p:cNvPr id="12" name="Right Arrow 11"/>
          <p:cNvSpPr/>
          <p:nvPr/>
        </p:nvSpPr>
        <p:spPr>
          <a:xfrm>
            <a:off x="3022843" y="1916832"/>
            <a:ext cx="568047" cy="710981"/>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ight Arrow 12"/>
          <p:cNvSpPr/>
          <p:nvPr/>
        </p:nvSpPr>
        <p:spPr>
          <a:xfrm>
            <a:off x="6672138" y="1988840"/>
            <a:ext cx="636166" cy="651520"/>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Down Arrow 13"/>
          <p:cNvSpPr/>
          <p:nvPr/>
        </p:nvSpPr>
        <p:spPr>
          <a:xfrm>
            <a:off x="7848600" y="2819400"/>
            <a:ext cx="720080" cy="533400"/>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Down Arrow 15"/>
          <p:cNvSpPr/>
          <p:nvPr/>
        </p:nvSpPr>
        <p:spPr>
          <a:xfrm>
            <a:off x="7848600" y="4445260"/>
            <a:ext cx="540296" cy="609600"/>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p:nvSpPr>
        <p:spPr>
          <a:xfrm>
            <a:off x="205479" y="1988840"/>
            <a:ext cx="1378189" cy="22898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Kerusakan </a:t>
            </a:r>
          </a:p>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Kerugian</a:t>
            </a:r>
          </a:p>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Gangguan Akses</a:t>
            </a:r>
          </a:p>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Gangguan Fungsi</a:t>
            </a:r>
          </a:p>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Peningkatan Risiko</a:t>
            </a:r>
          </a:p>
        </p:txBody>
      </p:sp>
      <p:sp>
        <p:nvSpPr>
          <p:cNvPr id="19" name="Rectangle 18"/>
          <p:cNvSpPr/>
          <p:nvPr/>
        </p:nvSpPr>
        <p:spPr>
          <a:xfrm>
            <a:off x="690285" y="4750060"/>
            <a:ext cx="1584176" cy="18288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Pembangunan </a:t>
            </a:r>
          </a:p>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Penggantian</a:t>
            </a:r>
          </a:p>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Penyediaan Bantuan</a:t>
            </a:r>
          </a:p>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Pemulihan Fungsi</a:t>
            </a:r>
          </a:p>
          <a:p>
            <a:pPr marL="176213" indent="-176213">
              <a:buFont typeface="Wingdings" panose="05000000000000000000" pitchFamily="2" charset="2"/>
              <a:buChar char="§"/>
              <a:defRPr/>
            </a:pPr>
            <a:r>
              <a:rPr lang="id-ID" sz="1400" dirty="0">
                <a:solidFill>
                  <a:schemeClr val="tx1"/>
                </a:solidFill>
                <a:latin typeface="Cambria" panose="02040503050406030204" pitchFamily="18" charset="0"/>
              </a:rPr>
              <a:t>Pengurangan  Risisko</a:t>
            </a:r>
          </a:p>
        </p:txBody>
      </p:sp>
      <p:sp>
        <p:nvSpPr>
          <p:cNvPr id="20" name="TextBox 19"/>
          <p:cNvSpPr txBox="1"/>
          <p:nvPr/>
        </p:nvSpPr>
        <p:spPr>
          <a:xfrm>
            <a:off x="893854" y="790857"/>
            <a:ext cx="1050288" cy="461665"/>
          </a:xfrm>
          <a:prstGeom prst="rect">
            <a:avLst/>
          </a:prstGeom>
          <a:noFill/>
        </p:spPr>
        <p:txBody>
          <a:bodyPr wrap="none" rtlCol="0">
            <a:spAutoFit/>
          </a:bodyPr>
          <a:lstStyle/>
          <a:p>
            <a:r>
              <a:rPr lang="id-ID" sz="2400" u="sng" dirty="0">
                <a:latin typeface="Cambria" panose="02040503050406030204" pitchFamily="18" charset="0"/>
              </a:rPr>
              <a:t>INPUT</a:t>
            </a:r>
          </a:p>
        </p:txBody>
      </p:sp>
      <p:sp>
        <p:nvSpPr>
          <p:cNvPr id="21" name="TextBox 20"/>
          <p:cNvSpPr txBox="1"/>
          <p:nvPr/>
        </p:nvSpPr>
        <p:spPr>
          <a:xfrm>
            <a:off x="690285" y="1202280"/>
            <a:ext cx="1395062" cy="369332"/>
          </a:xfrm>
          <a:prstGeom prst="rect">
            <a:avLst/>
          </a:prstGeom>
          <a:noFill/>
        </p:spPr>
        <p:txBody>
          <a:bodyPr wrap="none" rtlCol="0">
            <a:spAutoFit/>
          </a:bodyPr>
          <a:lstStyle/>
          <a:p>
            <a:r>
              <a:rPr lang="id-ID" dirty="0">
                <a:latin typeface="Cambria" panose="02040503050406030204" pitchFamily="18" charset="0"/>
              </a:rPr>
              <a:t>JITU PASNA:</a:t>
            </a:r>
          </a:p>
        </p:txBody>
      </p:sp>
      <p:sp>
        <p:nvSpPr>
          <p:cNvPr id="22" name="Down Arrow 21"/>
          <p:cNvSpPr/>
          <p:nvPr/>
        </p:nvSpPr>
        <p:spPr>
          <a:xfrm>
            <a:off x="1824337" y="4276246"/>
            <a:ext cx="484632" cy="434191"/>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Oval 22"/>
          <p:cNvSpPr/>
          <p:nvPr/>
        </p:nvSpPr>
        <p:spPr>
          <a:xfrm>
            <a:off x="3602797" y="1700808"/>
            <a:ext cx="2985427" cy="75101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a:solidFill>
                  <a:schemeClr val="tx1"/>
                </a:solidFill>
                <a:latin typeface="Cambria" panose="02040503050406030204" pitchFamily="18" charset="0"/>
              </a:rPr>
              <a:t>Renaksi/Proposal yg sdh diverifikasi</a:t>
            </a:r>
          </a:p>
        </p:txBody>
      </p:sp>
      <p:sp>
        <p:nvSpPr>
          <p:cNvPr id="24" name="Oval 23"/>
          <p:cNvSpPr/>
          <p:nvPr/>
        </p:nvSpPr>
        <p:spPr>
          <a:xfrm>
            <a:off x="3602797" y="2965583"/>
            <a:ext cx="2985427" cy="50182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a:solidFill>
                  <a:schemeClr val="tx1"/>
                </a:solidFill>
                <a:latin typeface="Cambria" panose="02040503050406030204" pitchFamily="18" charset="0"/>
              </a:rPr>
              <a:t>Alokasi  Dana</a:t>
            </a:r>
          </a:p>
        </p:txBody>
      </p:sp>
      <p:sp>
        <p:nvSpPr>
          <p:cNvPr id="25" name="Oval 24"/>
          <p:cNvSpPr/>
          <p:nvPr/>
        </p:nvSpPr>
        <p:spPr>
          <a:xfrm>
            <a:off x="3599732" y="3935621"/>
            <a:ext cx="2988492" cy="55889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tx1"/>
                </a:solidFill>
                <a:latin typeface="Cambria" panose="02040503050406030204" pitchFamily="18" charset="0"/>
              </a:rPr>
              <a:t>Pelaksanaan &amp; pelaporan</a:t>
            </a:r>
          </a:p>
        </p:txBody>
      </p:sp>
      <p:sp>
        <p:nvSpPr>
          <p:cNvPr id="26" name="Oval 25"/>
          <p:cNvSpPr/>
          <p:nvPr/>
        </p:nvSpPr>
        <p:spPr>
          <a:xfrm>
            <a:off x="4067945" y="5051648"/>
            <a:ext cx="2088232" cy="548802"/>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a:solidFill>
                  <a:schemeClr val="tx1"/>
                </a:solidFill>
                <a:latin typeface="Cambria" panose="02040503050406030204" pitchFamily="18" charset="0"/>
              </a:rPr>
              <a:t>Monev</a:t>
            </a:r>
          </a:p>
        </p:txBody>
      </p:sp>
      <p:sp>
        <p:nvSpPr>
          <p:cNvPr id="27" name="TextBox 26"/>
          <p:cNvSpPr txBox="1"/>
          <p:nvPr/>
        </p:nvSpPr>
        <p:spPr>
          <a:xfrm>
            <a:off x="4578060" y="980728"/>
            <a:ext cx="1225272" cy="461665"/>
          </a:xfrm>
          <a:prstGeom prst="rect">
            <a:avLst/>
          </a:prstGeom>
          <a:noFill/>
        </p:spPr>
        <p:txBody>
          <a:bodyPr wrap="none" rtlCol="0">
            <a:spAutoFit/>
          </a:bodyPr>
          <a:lstStyle/>
          <a:p>
            <a:r>
              <a:rPr lang="id-ID" sz="2400" u="sng" dirty="0">
                <a:latin typeface="Cambria" panose="02040503050406030204" pitchFamily="18" charset="0"/>
              </a:rPr>
              <a:t>PROSES</a:t>
            </a:r>
          </a:p>
        </p:txBody>
      </p:sp>
      <p:sp>
        <p:nvSpPr>
          <p:cNvPr id="28" name="Down Arrow 27"/>
          <p:cNvSpPr/>
          <p:nvPr/>
        </p:nvSpPr>
        <p:spPr>
          <a:xfrm>
            <a:off x="4900232" y="2470998"/>
            <a:ext cx="484632" cy="50992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9" name="Down Arrow 28"/>
          <p:cNvSpPr/>
          <p:nvPr/>
        </p:nvSpPr>
        <p:spPr>
          <a:xfrm>
            <a:off x="4900232" y="3469639"/>
            <a:ext cx="484632" cy="44680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0" name="TextBox 29"/>
          <p:cNvSpPr txBox="1"/>
          <p:nvPr/>
        </p:nvSpPr>
        <p:spPr>
          <a:xfrm>
            <a:off x="489009" y="4371097"/>
            <a:ext cx="1149161" cy="338554"/>
          </a:xfrm>
          <a:prstGeom prst="rect">
            <a:avLst/>
          </a:prstGeom>
          <a:noFill/>
        </p:spPr>
        <p:txBody>
          <a:bodyPr wrap="none" rtlCol="0">
            <a:spAutoFit/>
          </a:bodyPr>
          <a:lstStyle/>
          <a:p>
            <a:r>
              <a:rPr lang="id-ID" sz="1600" dirty="0"/>
              <a:t>Kebutuhan:</a:t>
            </a:r>
          </a:p>
        </p:txBody>
      </p:sp>
      <p:sp>
        <p:nvSpPr>
          <p:cNvPr id="31" name="TextBox 30"/>
          <p:cNvSpPr txBox="1"/>
          <p:nvPr/>
        </p:nvSpPr>
        <p:spPr>
          <a:xfrm>
            <a:off x="291081" y="1506861"/>
            <a:ext cx="844590" cy="369332"/>
          </a:xfrm>
          <a:prstGeom prst="rect">
            <a:avLst/>
          </a:prstGeom>
          <a:noFill/>
        </p:spPr>
        <p:txBody>
          <a:bodyPr wrap="none" rtlCol="0">
            <a:spAutoFit/>
          </a:bodyPr>
          <a:lstStyle/>
          <a:p>
            <a:r>
              <a:rPr lang="id-ID" dirty="0"/>
              <a:t>Akibat:</a:t>
            </a:r>
          </a:p>
        </p:txBody>
      </p:sp>
      <p:sp>
        <p:nvSpPr>
          <p:cNvPr id="32" name="Left-Right Arrow 31"/>
          <p:cNvSpPr/>
          <p:nvPr/>
        </p:nvSpPr>
        <p:spPr>
          <a:xfrm rot="5400000">
            <a:off x="4834487" y="4550169"/>
            <a:ext cx="567224" cy="435733"/>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Rectangle 32"/>
          <p:cNvSpPr/>
          <p:nvPr/>
        </p:nvSpPr>
        <p:spPr>
          <a:xfrm>
            <a:off x="1836500" y="1988840"/>
            <a:ext cx="1079315" cy="22898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Arial" panose="020B0604020202020204" pitchFamily="34" charset="0"/>
              <a:buChar char="•"/>
            </a:pPr>
            <a:r>
              <a:rPr lang="id-ID" sz="1200" dirty="0">
                <a:solidFill>
                  <a:schemeClr val="tx1"/>
                </a:solidFill>
                <a:latin typeface="Cambria" panose="02040503050406030204" pitchFamily="18" charset="0"/>
              </a:rPr>
              <a:t>ekonomi dan fiskal,</a:t>
            </a:r>
          </a:p>
          <a:p>
            <a:pPr marL="88900" indent="-88900">
              <a:buFont typeface="Arial" panose="020B0604020202020204" pitchFamily="34" charset="0"/>
              <a:buChar char="•"/>
            </a:pPr>
            <a:r>
              <a:rPr lang="id-ID" sz="1200" dirty="0">
                <a:solidFill>
                  <a:schemeClr val="tx1"/>
                </a:solidFill>
                <a:latin typeface="Cambria" panose="02040503050406030204" pitchFamily="18" charset="0"/>
              </a:rPr>
              <a:t>sosial- budaya, politik,</a:t>
            </a:r>
          </a:p>
          <a:p>
            <a:pPr marL="88900" indent="-88900">
              <a:buFont typeface="Arial" panose="020B0604020202020204" pitchFamily="34" charset="0"/>
              <a:buChar char="•"/>
            </a:pPr>
            <a:r>
              <a:rPr lang="id-ID" sz="1200" dirty="0">
                <a:solidFill>
                  <a:schemeClr val="tx1"/>
                </a:solidFill>
                <a:latin typeface="Cambria" panose="02040503050406030204" pitchFamily="18" charset="0"/>
              </a:rPr>
              <a:t>pembangunan manusia.</a:t>
            </a:r>
          </a:p>
          <a:p>
            <a:pPr marL="88900" indent="-88900">
              <a:buFont typeface="Arial" panose="020B0604020202020204" pitchFamily="34" charset="0"/>
              <a:buChar char="•"/>
            </a:pPr>
            <a:r>
              <a:rPr lang="id-ID" sz="1200" dirty="0">
                <a:solidFill>
                  <a:schemeClr val="tx1"/>
                </a:solidFill>
                <a:latin typeface="Cambria" panose="02040503050406030204" pitchFamily="18" charset="0"/>
              </a:rPr>
              <a:t>kualitas lingkungan</a:t>
            </a:r>
            <a:r>
              <a:rPr lang="id-ID" sz="1200" dirty="0"/>
              <a:t>.</a:t>
            </a:r>
          </a:p>
        </p:txBody>
      </p:sp>
      <p:sp>
        <p:nvSpPr>
          <p:cNvPr id="34" name="Right Arrow 33"/>
          <p:cNvSpPr/>
          <p:nvPr/>
        </p:nvSpPr>
        <p:spPr>
          <a:xfrm>
            <a:off x="1583668" y="3133772"/>
            <a:ext cx="291205" cy="372514"/>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TextBox 34"/>
          <p:cNvSpPr txBox="1"/>
          <p:nvPr/>
        </p:nvSpPr>
        <p:spPr>
          <a:xfrm>
            <a:off x="1913530" y="1555562"/>
            <a:ext cx="925253" cy="338554"/>
          </a:xfrm>
          <a:prstGeom prst="rect">
            <a:avLst/>
          </a:prstGeom>
          <a:noFill/>
        </p:spPr>
        <p:txBody>
          <a:bodyPr wrap="none" rtlCol="0">
            <a:spAutoFit/>
          </a:bodyPr>
          <a:lstStyle/>
          <a:p>
            <a:r>
              <a:rPr lang="id-ID" sz="1600" dirty="0"/>
              <a:t>Dampak:</a:t>
            </a:r>
          </a:p>
        </p:txBody>
      </p:sp>
      <p:sp>
        <p:nvSpPr>
          <p:cNvPr id="36" name="Oval 35"/>
          <p:cNvSpPr/>
          <p:nvPr/>
        </p:nvSpPr>
        <p:spPr>
          <a:xfrm>
            <a:off x="3707904" y="6221426"/>
            <a:ext cx="4752528" cy="61855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i="1" dirty="0">
                <a:solidFill>
                  <a:srgbClr val="C00000"/>
                </a:solidFill>
              </a:rPr>
              <a:t>Build Back Better </a:t>
            </a:r>
          </a:p>
          <a:p>
            <a:pPr algn="ctr"/>
            <a:r>
              <a:rPr lang="id-ID" b="1" i="1" dirty="0">
                <a:solidFill>
                  <a:srgbClr val="C00000"/>
                </a:solidFill>
              </a:rPr>
              <a:t>and Safer</a:t>
            </a:r>
          </a:p>
        </p:txBody>
      </p:sp>
      <p:sp>
        <p:nvSpPr>
          <p:cNvPr id="39" name="TextBox 38"/>
          <p:cNvSpPr txBox="1"/>
          <p:nvPr/>
        </p:nvSpPr>
        <p:spPr>
          <a:xfrm>
            <a:off x="0" y="0"/>
            <a:ext cx="9144000" cy="830997"/>
          </a:xfrm>
          <a:prstGeom prst="rect">
            <a:avLst/>
          </a:prstGeom>
          <a:solidFill>
            <a:schemeClr val="accent2">
              <a:lumMod val="60000"/>
              <a:lumOff val="40000"/>
            </a:schemeClr>
          </a:solidFill>
        </p:spPr>
        <p:txBody>
          <a:bodyPr wrap="square" rtlCol="0">
            <a:spAutoFit/>
          </a:bodyPr>
          <a:lstStyle/>
          <a:p>
            <a:pPr algn="ctr"/>
            <a:r>
              <a:rPr lang="en-US" sz="2400" b="1" dirty="0">
                <a:latin typeface="Cambria" pitchFamily="18" charset="0"/>
              </a:rPr>
              <a:t>MANAJEMEN REHABILITASI DAN REKONSTRUKSI PASCABENCANA</a:t>
            </a:r>
            <a:endParaRPr lang="id-ID" sz="2400" b="1" dirty="0">
              <a:latin typeface="Cambria" pitchFamily="18" charset="0"/>
            </a:endParaRPr>
          </a:p>
        </p:txBody>
      </p:sp>
    </p:spTree>
    <p:extLst>
      <p:ext uri="{BB962C8B-B14F-4D97-AF65-F5344CB8AC3E}">
        <p14:creationId xmlns:p14="http://schemas.microsoft.com/office/powerpoint/2010/main" xmlns="" val="1130594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xplosion 1 15"/>
          <p:cNvSpPr/>
          <p:nvPr/>
        </p:nvSpPr>
        <p:spPr>
          <a:xfrm>
            <a:off x="2267600" y="3176973"/>
            <a:ext cx="914400" cy="914400"/>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17" name="Straight Arrow Connector 16"/>
          <p:cNvCxnSpPr/>
          <p:nvPr/>
        </p:nvCxnSpPr>
        <p:spPr>
          <a:xfrm flipV="1">
            <a:off x="899592" y="836712"/>
            <a:ext cx="0" cy="4951984"/>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899592" y="5789322"/>
            <a:ext cx="77768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900397" y="1340768"/>
            <a:ext cx="6047867" cy="3456386"/>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781406" y="3692709"/>
            <a:ext cx="0" cy="2096613"/>
          </a:xfrm>
          <a:prstGeom prst="straightConnector1">
            <a:avLst/>
          </a:prstGeom>
          <a:ln w="3810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2724800" y="2852936"/>
            <a:ext cx="5087560" cy="2935763"/>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859574" y="3692709"/>
            <a:ext cx="3512626"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72200" y="1700808"/>
            <a:ext cx="0" cy="1933365"/>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58" name="Rectangle 2"/>
          <p:cNvSpPr txBox="1">
            <a:spLocks noChangeArrowheads="1"/>
          </p:cNvSpPr>
          <p:nvPr/>
        </p:nvSpPr>
        <p:spPr>
          <a:xfrm>
            <a:off x="0" y="-28464"/>
            <a:ext cx="8628234" cy="699046"/>
          </a:xfrm>
          <a:prstGeom prst="rect">
            <a:avLst/>
          </a:prstGeom>
          <a:solidFill>
            <a:schemeClr val="accent2">
              <a:lumMod val="75000"/>
            </a:schemeClr>
          </a:solidFill>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buClr>
                <a:srgbClr val="FF0000"/>
              </a:buClr>
              <a:buSzPct val="70000"/>
            </a:pPr>
            <a:r>
              <a:rPr lang="en-US" altLang="id-ID" sz="3600" b="1" dirty="0">
                <a:solidFill>
                  <a:schemeClr val="bg1"/>
                </a:solidFill>
                <a:latin typeface="Cambria" panose="02040503050406030204" pitchFamily="18" charset="0"/>
                <a:cs typeface="Arial" pitchFamily="34" charset="0"/>
              </a:rPr>
              <a:t>INDIKATOR CAPAIAN RR</a:t>
            </a:r>
            <a:endParaRPr lang="id-ID" altLang="id-ID" sz="3600" b="1" dirty="0">
              <a:solidFill>
                <a:schemeClr val="bg1"/>
              </a:solidFill>
              <a:latin typeface="Cambria" panose="02040503050406030204" pitchFamily="18" charset="0"/>
              <a:cs typeface="Arial" pitchFamily="34" charset="0"/>
            </a:endParaRPr>
          </a:p>
        </p:txBody>
      </p:sp>
      <p:sp>
        <p:nvSpPr>
          <p:cNvPr id="59" name="TextBox 58"/>
          <p:cNvSpPr txBox="1"/>
          <p:nvPr/>
        </p:nvSpPr>
        <p:spPr>
          <a:xfrm>
            <a:off x="461471" y="1062234"/>
            <a:ext cx="1772989" cy="707886"/>
          </a:xfrm>
          <a:prstGeom prst="rect">
            <a:avLst/>
          </a:prstGeom>
          <a:noFill/>
        </p:spPr>
        <p:txBody>
          <a:bodyPr wrap="square" rtlCol="0">
            <a:spAutoFit/>
          </a:bodyPr>
          <a:lstStyle/>
          <a:p>
            <a:r>
              <a:rPr lang="en-US" sz="2000" dirty="0" err="1">
                <a:latin typeface="Cambria" panose="02040503050406030204" pitchFamily="18" charset="0"/>
              </a:rPr>
              <a:t>Kehidupan</a:t>
            </a:r>
            <a:r>
              <a:rPr lang="en-US" sz="2000" dirty="0">
                <a:latin typeface="Cambria" panose="02040503050406030204" pitchFamily="18" charset="0"/>
              </a:rPr>
              <a:t> </a:t>
            </a:r>
          </a:p>
          <a:p>
            <a:r>
              <a:rPr lang="en-US" sz="2000" dirty="0" err="1">
                <a:latin typeface="Cambria" panose="02040503050406030204" pitchFamily="18" charset="0"/>
              </a:rPr>
              <a:t>masyarakat</a:t>
            </a:r>
            <a:endParaRPr lang="en-US" sz="2000" dirty="0">
              <a:latin typeface="Cambria" panose="02040503050406030204" pitchFamily="18" charset="0"/>
            </a:endParaRPr>
          </a:p>
        </p:txBody>
      </p:sp>
      <p:sp>
        <p:nvSpPr>
          <p:cNvPr id="60" name="TextBox 59"/>
          <p:cNvSpPr txBox="1"/>
          <p:nvPr/>
        </p:nvSpPr>
        <p:spPr>
          <a:xfrm>
            <a:off x="7015676" y="5388586"/>
            <a:ext cx="1139779" cy="400110"/>
          </a:xfrm>
          <a:prstGeom prst="rect">
            <a:avLst/>
          </a:prstGeom>
          <a:noFill/>
        </p:spPr>
        <p:txBody>
          <a:bodyPr wrap="square" rtlCol="0">
            <a:spAutoFit/>
          </a:bodyPr>
          <a:lstStyle/>
          <a:p>
            <a:r>
              <a:rPr lang="id-ID" sz="2000" dirty="0">
                <a:latin typeface="Cambria" panose="02040503050406030204" pitchFamily="18" charset="0"/>
              </a:rPr>
              <a:t>Waktu</a:t>
            </a:r>
            <a:endParaRPr lang="en-US" sz="2000" dirty="0">
              <a:latin typeface="Cambria" panose="02040503050406030204" pitchFamily="18" charset="0"/>
            </a:endParaRPr>
          </a:p>
        </p:txBody>
      </p:sp>
      <p:sp>
        <p:nvSpPr>
          <p:cNvPr id="61" name="Rectangle 60"/>
          <p:cNvSpPr/>
          <p:nvPr/>
        </p:nvSpPr>
        <p:spPr>
          <a:xfrm>
            <a:off x="2100406" y="1156102"/>
            <a:ext cx="4271794" cy="369332"/>
          </a:xfrm>
          <a:prstGeom prst="rect">
            <a:avLst/>
          </a:prstGeom>
          <a:solidFill>
            <a:schemeClr val="accent3">
              <a:lumMod val="60000"/>
              <a:lumOff val="40000"/>
            </a:schemeClr>
          </a:solidFill>
        </p:spPr>
        <p:txBody>
          <a:bodyPr wrap="square">
            <a:spAutoFit/>
          </a:bodyPr>
          <a:lstStyle/>
          <a:p>
            <a:pPr algn="ctr"/>
            <a:r>
              <a:rPr lang="id-ID" dirty="0">
                <a:latin typeface="Cambria" panose="02040503050406030204" pitchFamily="18" charset="0"/>
              </a:rPr>
              <a:t>Memulihkan daerah terdampak bencana</a:t>
            </a:r>
          </a:p>
        </p:txBody>
      </p:sp>
      <p:sp>
        <p:nvSpPr>
          <p:cNvPr id="62" name="Rectangle 61"/>
          <p:cNvSpPr/>
          <p:nvPr/>
        </p:nvSpPr>
        <p:spPr>
          <a:xfrm rot="16200000">
            <a:off x="-1500493" y="3503567"/>
            <a:ext cx="3923928" cy="646331"/>
          </a:xfrm>
          <a:prstGeom prst="rect">
            <a:avLst/>
          </a:prstGeom>
          <a:solidFill>
            <a:schemeClr val="accent5">
              <a:lumMod val="40000"/>
              <a:lumOff val="60000"/>
            </a:schemeClr>
          </a:solidFill>
        </p:spPr>
        <p:txBody>
          <a:bodyPr wrap="square">
            <a:spAutoFit/>
          </a:bodyPr>
          <a:lstStyle/>
          <a:p>
            <a:pPr algn="ctr"/>
            <a:r>
              <a:rPr lang="id-ID" dirty="0">
                <a:latin typeface="Cambria" panose="02040503050406030204" pitchFamily="18" charset="0"/>
              </a:rPr>
              <a:t>Meningkatnya kualitas kehidupan masy pascabencana</a:t>
            </a:r>
          </a:p>
        </p:txBody>
      </p:sp>
      <p:sp>
        <p:nvSpPr>
          <p:cNvPr id="63" name="Rectangle 62"/>
          <p:cNvSpPr/>
          <p:nvPr/>
        </p:nvSpPr>
        <p:spPr>
          <a:xfrm>
            <a:off x="6646813" y="1556792"/>
            <a:ext cx="2331094" cy="923330"/>
          </a:xfrm>
          <a:prstGeom prst="rect">
            <a:avLst/>
          </a:prstGeom>
          <a:solidFill>
            <a:schemeClr val="accent2">
              <a:lumMod val="20000"/>
              <a:lumOff val="80000"/>
            </a:schemeClr>
          </a:solidFill>
        </p:spPr>
        <p:txBody>
          <a:bodyPr wrap="square">
            <a:spAutoFit/>
          </a:bodyPr>
          <a:lstStyle/>
          <a:p>
            <a:r>
              <a:rPr lang="id-ID" dirty="0">
                <a:latin typeface="Cambria" panose="02040503050406030204" pitchFamily="18" charset="0"/>
              </a:rPr>
              <a:t>%peningkatan indeks pemulihan kehidupan masy pasca bencana</a:t>
            </a:r>
          </a:p>
        </p:txBody>
      </p:sp>
      <p:sp>
        <p:nvSpPr>
          <p:cNvPr id="65" name="TextBox 64"/>
          <p:cNvSpPr txBox="1"/>
          <p:nvPr/>
        </p:nvSpPr>
        <p:spPr>
          <a:xfrm>
            <a:off x="7302605" y="1199460"/>
            <a:ext cx="1082027" cy="369332"/>
          </a:xfrm>
          <a:prstGeom prst="rect">
            <a:avLst/>
          </a:prstGeom>
          <a:noFill/>
        </p:spPr>
        <p:txBody>
          <a:bodyPr wrap="none" rtlCol="0">
            <a:spAutoFit/>
          </a:bodyPr>
          <a:lstStyle/>
          <a:p>
            <a:r>
              <a:rPr lang="id-ID" dirty="0"/>
              <a:t>Indikator:</a:t>
            </a:r>
          </a:p>
        </p:txBody>
      </p:sp>
      <p:sp>
        <p:nvSpPr>
          <p:cNvPr id="66" name="TextBox 65"/>
          <p:cNvSpPr txBox="1"/>
          <p:nvPr/>
        </p:nvSpPr>
        <p:spPr>
          <a:xfrm rot="16200000">
            <a:off x="-162931" y="6025211"/>
            <a:ext cx="971804" cy="369332"/>
          </a:xfrm>
          <a:prstGeom prst="rect">
            <a:avLst/>
          </a:prstGeom>
          <a:noFill/>
        </p:spPr>
        <p:txBody>
          <a:bodyPr wrap="none" rtlCol="0">
            <a:spAutoFit/>
          </a:bodyPr>
          <a:lstStyle/>
          <a:p>
            <a:r>
              <a:rPr lang="id-ID" dirty="0"/>
              <a:t>Sasaran:</a:t>
            </a:r>
          </a:p>
        </p:txBody>
      </p:sp>
      <p:sp>
        <p:nvSpPr>
          <p:cNvPr id="67" name="TextBox 66"/>
          <p:cNvSpPr txBox="1"/>
          <p:nvPr/>
        </p:nvSpPr>
        <p:spPr>
          <a:xfrm>
            <a:off x="3780236" y="755354"/>
            <a:ext cx="875689" cy="369332"/>
          </a:xfrm>
          <a:prstGeom prst="rect">
            <a:avLst/>
          </a:prstGeom>
          <a:noFill/>
        </p:spPr>
        <p:txBody>
          <a:bodyPr wrap="none" rtlCol="0">
            <a:spAutoFit/>
          </a:bodyPr>
          <a:lstStyle/>
          <a:p>
            <a:r>
              <a:rPr lang="id-ID" dirty="0"/>
              <a:t>Tujuan:</a:t>
            </a:r>
          </a:p>
        </p:txBody>
      </p:sp>
      <p:sp>
        <p:nvSpPr>
          <p:cNvPr id="68" name="TextBox 67"/>
          <p:cNvSpPr txBox="1"/>
          <p:nvPr/>
        </p:nvSpPr>
        <p:spPr>
          <a:xfrm>
            <a:off x="910997" y="6326447"/>
            <a:ext cx="7765459" cy="369332"/>
          </a:xfrm>
          <a:prstGeom prst="rect">
            <a:avLst/>
          </a:prstGeom>
          <a:solidFill>
            <a:schemeClr val="accent4">
              <a:lumMod val="40000"/>
              <a:lumOff val="60000"/>
            </a:schemeClr>
          </a:solidFill>
        </p:spPr>
        <p:txBody>
          <a:bodyPr wrap="none" rtlCol="0">
            <a:spAutoFit/>
          </a:bodyPr>
          <a:lstStyle/>
          <a:p>
            <a:r>
              <a:rPr lang="id-ID" dirty="0">
                <a:latin typeface="Cambria" panose="02040503050406030204" pitchFamily="18" charset="0"/>
              </a:rPr>
              <a:t>membangun lebih baik dan lebih aman berbasis pengurangan risiko bencana </a:t>
            </a:r>
          </a:p>
        </p:txBody>
      </p:sp>
      <p:sp>
        <p:nvSpPr>
          <p:cNvPr id="69" name="TextBox 68"/>
          <p:cNvSpPr txBox="1"/>
          <p:nvPr/>
        </p:nvSpPr>
        <p:spPr>
          <a:xfrm>
            <a:off x="3967859" y="5924444"/>
            <a:ext cx="954107" cy="369332"/>
          </a:xfrm>
          <a:prstGeom prst="rect">
            <a:avLst/>
          </a:prstGeom>
          <a:noFill/>
        </p:spPr>
        <p:txBody>
          <a:bodyPr wrap="none" rtlCol="0">
            <a:spAutoFit/>
          </a:bodyPr>
          <a:lstStyle/>
          <a:p>
            <a:r>
              <a:rPr lang="id-ID" dirty="0">
                <a:latin typeface="Cambria" panose="02040503050406030204" pitchFamily="18" charset="0"/>
              </a:rPr>
              <a:t>Prinsip:</a:t>
            </a:r>
          </a:p>
        </p:txBody>
      </p:sp>
      <p:pic>
        <p:nvPicPr>
          <p:cNvPr id="21" name="Picture 20" descr="Logo BNPB_new.png"/>
          <p:cNvPicPr>
            <a:picLocks noChangeAspect="1"/>
          </p:cNvPicPr>
          <p:nvPr/>
        </p:nvPicPr>
        <p:blipFill>
          <a:blip r:embed="rId2" cstate="print"/>
          <a:srcRect/>
          <a:stretch>
            <a:fillRect/>
          </a:stretch>
        </p:blipFill>
        <p:spPr bwMode="auto">
          <a:xfrm>
            <a:off x="8628234" y="78668"/>
            <a:ext cx="500000" cy="611458"/>
          </a:xfrm>
          <a:prstGeom prst="rect">
            <a:avLst/>
          </a:prstGeom>
          <a:noFill/>
          <a:ln w="9525">
            <a:noFill/>
            <a:miter lim="800000"/>
            <a:headEnd/>
            <a:tailEnd/>
          </a:ln>
        </p:spPr>
      </p:pic>
    </p:spTree>
    <p:extLst>
      <p:ext uri="{BB962C8B-B14F-4D97-AF65-F5344CB8AC3E}">
        <p14:creationId xmlns:p14="http://schemas.microsoft.com/office/powerpoint/2010/main" xmlns="" val="63033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diamond(in)">
                                      <p:cBhvr>
                                        <p:cTn id="7" dur="2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60" name="Group 28"/>
          <p:cNvGraphicFramePr>
            <a:graphicFrameLocks noGrp="1"/>
          </p:cNvGraphicFramePr>
          <p:nvPr>
            <p:extLst>
              <p:ext uri="{D42A27DB-BD31-4B8C-83A1-F6EECF244321}">
                <p14:modId xmlns:p14="http://schemas.microsoft.com/office/powerpoint/2010/main" xmlns="" val="1918411863"/>
              </p:ext>
            </p:extLst>
          </p:nvPr>
        </p:nvGraphicFramePr>
        <p:xfrm>
          <a:off x="378662" y="844762"/>
          <a:ext cx="6660741" cy="5740400"/>
        </p:xfrm>
        <a:graphic>
          <a:graphicData uri="http://schemas.openxmlformats.org/drawingml/2006/table">
            <a:tbl>
              <a:tblPr/>
              <a:tblGrid>
                <a:gridCol w="2520281">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381329">
                <a:tc>
                  <a:txBody>
                    <a:bodyPr/>
                    <a:lstStyle/>
                    <a:p>
                      <a:pPr marL="0" marR="0" lvl="0" indent="0" algn="ctr" defTabSz="914400" rtl="0" eaLnBrk="0" fontAlgn="base" latinLnBrk="0" hangingPunct="0">
                        <a:lnSpc>
                          <a:spcPct val="100000"/>
                        </a:lnSpc>
                        <a:spcBef>
                          <a:spcPts val="400"/>
                        </a:spcBef>
                        <a:spcAft>
                          <a:spcPct val="0"/>
                        </a:spcAft>
                        <a:buClr>
                          <a:srgbClr val="FF0000"/>
                        </a:buClr>
                        <a:buSzPct val="68000"/>
                        <a:buFont typeface="Wingdings 3" pitchFamily="18" charset="2"/>
                        <a:buNone/>
                        <a:tabLst/>
                      </a:pPr>
                      <a:r>
                        <a:rPr kumimoji="0" lang="id-ID" sz="2000" b="1" i="0" u="none" strike="noStrike" cap="none" normalizeH="0" baseline="0" dirty="0">
                          <a:ln>
                            <a:noFill/>
                          </a:ln>
                          <a:solidFill>
                            <a:schemeClr val="bg1"/>
                          </a:solidFill>
                          <a:effectLst/>
                          <a:latin typeface="Arial Rounded MT Bold" pitchFamily="34" charset="0"/>
                          <a:ea typeface="Arial Unicode MS" pitchFamily="34" charset="-128"/>
                          <a:cs typeface="Arial Unicode MS" pitchFamily="34" charset="-128"/>
                        </a:rPr>
                        <a:t>SEKTOR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ts val="400"/>
                        </a:spcBef>
                        <a:spcAft>
                          <a:spcPct val="0"/>
                        </a:spcAft>
                        <a:buClr>
                          <a:srgbClr val="FF0000"/>
                        </a:buClr>
                        <a:buSzPct val="68000"/>
                        <a:buFont typeface="Wingdings 3" pitchFamily="18" charset="2"/>
                        <a:buNone/>
                        <a:tabLst/>
                      </a:pPr>
                      <a:r>
                        <a:rPr kumimoji="0" lang="id-ID" sz="2000" b="1" i="0" u="none" strike="noStrike" cap="none" normalizeH="0" baseline="0" dirty="0">
                          <a:ln>
                            <a:noFill/>
                          </a:ln>
                          <a:solidFill>
                            <a:schemeClr val="bg1"/>
                          </a:solidFill>
                          <a:effectLst/>
                          <a:latin typeface="Arial Rounded MT Bold" pitchFamily="34" charset="0"/>
                          <a:ea typeface="Arial Unicode MS" pitchFamily="34" charset="-128"/>
                          <a:cs typeface="Arial Unicode MS" pitchFamily="34" charset="-128"/>
                        </a:rPr>
                        <a:t>SUB SEKTOR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xmlns="" val="10000"/>
                  </a:ext>
                </a:extLst>
              </a:tr>
              <a:tr h="488883">
                <a:tc>
                  <a:txBody>
                    <a:bodyPr/>
                    <a:lstStyle/>
                    <a:p>
                      <a:pPr marL="0" marR="0" lvl="0" indent="117475" algn="l" defTabSz="914400" rtl="0" eaLnBrk="0" fontAlgn="base" latinLnBrk="0" hangingPunct="0">
                        <a:lnSpc>
                          <a:spcPct val="100000"/>
                        </a:lnSpc>
                        <a:spcBef>
                          <a:spcPts val="400"/>
                        </a:spcBef>
                        <a:spcAft>
                          <a:spcPct val="0"/>
                        </a:spcAft>
                        <a:buClr>
                          <a:srgbClr val="FF0000"/>
                        </a:buClr>
                        <a:buSzPct val="68000"/>
                        <a:buFont typeface="Wingdings 3" pitchFamily="18" charset="2"/>
                        <a:buNone/>
                        <a:tabLst/>
                      </a:pPr>
                      <a:r>
                        <a:rPr kumimoji="0" lang="id-ID" sz="18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PERMUKIMAN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36538" marR="0" lvl="0" indent="-236538"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PERUMAHAN</a:t>
                      </a:r>
                    </a:p>
                    <a:p>
                      <a:pPr marL="236538" marR="0" lvl="0" indent="-236538"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PRASARANA</a:t>
                      </a:r>
                      <a:r>
                        <a:rPr kumimoji="0" lang="en-US"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a:t>
                      </a: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LINGKUNGA</a:t>
                      </a:r>
                      <a:r>
                        <a:rPr kumimoji="0" lang="en-US"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N PERMUKIMAN</a:t>
                      </a:r>
                      <a:endPar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388427">
                <a:tc>
                  <a:txBody>
                    <a:bodyPr/>
                    <a:lstStyle/>
                    <a:p>
                      <a:pPr marL="0" marR="0" lvl="0" indent="117475" algn="l" defTabSz="914400" rtl="0" eaLnBrk="0" fontAlgn="base" latinLnBrk="0" hangingPunct="0">
                        <a:lnSpc>
                          <a:spcPct val="100000"/>
                        </a:lnSpc>
                        <a:spcBef>
                          <a:spcPts val="400"/>
                        </a:spcBef>
                        <a:spcAft>
                          <a:spcPct val="0"/>
                        </a:spcAft>
                        <a:buClr>
                          <a:srgbClr val="FF0000"/>
                        </a:buClr>
                        <a:buSzPct val="68000"/>
                        <a:buFont typeface="Wingdings 3" pitchFamily="18" charset="2"/>
                        <a:buNone/>
                        <a:tabLst/>
                      </a:pPr>
                      <a:r>
                        <a:rPr kumimoji="0" lang="en-US" sz="18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I</a:t>
                      </a:r>
                      <a:r>
                        <a:rPr kumimoji="0" lang="id-ID" sz="18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NFRASTRUKTUR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36538" marR="0" lvl="0" indent="-236538"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noProof="0" dirty="0">
                          <a:ln>
                            <a:noFill/>
                          </a:ln>
                          <a:solidFill>
                            <a:schemeClr val="tx1"/>
                          </a:solidFill>
                          <a:effectLst/>
                          <a:latin typeface="Arial" pitchFamily="34" charset="0"/>
                          <a:ea typeface="Arial Unicode MS" pitchFamily="34" charset="-128"/>
                          <a:cs typeface="Arial" pitchFamily="34" charset="0"/>
                        </a:rPr>
                        <a:t>TRANSPORTASI DARAT, LAUT DAN UDARA</a:t>
                      </a:r>
                    </a:p>
                    <a:p>
                      <a:pPr marL="236538" marR="0" lvl="0" indent="-236538"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noProof="0" dirty="0">
                          <a:ln>
                            <a:noFill/>
                          </a:ln>
                          <a:solidFill>
                            <a:schemeClr val="tx1"/>
                          </a:solidFill>
                          <a:effectLst/>
                          <a:latin typeface="Arial" pitchFamily="34" charset="0"/>
                          <a:ea typeface="Arial Unicode MS" pitchFamily="34" charset="-128"/>
                          <a:cs typeface="Arial" pitchFamily="34" charset="0"/>
                        </a:rPr>
                        <a:t> ENERGI</a:t>
                      </a:r>
                    </a:p>
                    <a:p>
                      <a:pPr marL="236538" marR="0" lvl="0" indent="-236538"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noProof="0" dirty="0">
                          <a:ln>
                            <a:noFill/>
                          </a:ln>
                          <a:solidFill>
                            <a:schemeClr val="tx1"/>
                          </a:solidFill>
                          <a:effectLst/>
                          <a:latin typeface="Arial" pitchFamily="34" charset="0"/>
                          <a:ea typeface="Arial Unicode MS" pitchFamily="34" charset="-128"/>
                          <a:cs typeface="Arial" pitchFamily="34" charset="0"/>
                        </a:rPr>
                        <a:t> POS DAN TELEKOMUNIKASI</a:t>
                      </a:r>
                    </a:p>
                    <a:p>
                      <a:pPr marL="236538" marR="0" lvl="0" indent="-236538"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noProof="0" dirty="0">
                          <a:ln>
                            <a:noFill/>
                          </a:ln>
                          <a:solidFill>
                            <a:schemeClr val="tx1"/>
                          </a:solidFill>
                          <a:effectLst/>
                          <a:latin typeface="Arial" pitchFamily="34" charset="0"/>
                          <a:ea typeface="Arial Unicode MS" pitchFamily="34" charset="-128"/>
                          <a:cs typeface="Arial" pitchFamily="34" charset="0"/>
                        </a:rPr>
                        <a:t> AIR DAN SANITASI</a:t>
                      </a:r>
                    </a:p>
                    <a:p>
                      <a:pPr marL="236538" marR="0" lvl="0" indent="-236538"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noProof="0" dirty="0">
                          <a:ln>
                            <a:noFill/>
                          </a:ln>
                          <a:solidFill>
                            <a:schemeClr val="tx1"/>
                          </a:solidFill>
                          <a:effectLst/>
                          <a:latin typeface="Arial" pitchFamily="34" charset="0"/>
                          <a:ea typeface="Arial Unicode MS" pitchFamily="34" charset="-128"/>
                          <a:cs typeface="Arial" pitchFamily="34" charset="0"/>
                        </a:rPr>
                        <a:t> INFRASTRUKTUR PERTANIAN (Irigasi)</a:t>
                      </a:r>
                    </a:p>
                    <a:p>
                      <a:pPr marL="236538" marR="0" lvl="0" indent="-236538"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noProof="0" dirty="0">
                          <a:ln>
                            <a:noFill/>
                          </a:ln>
                          <a:solidFill>
                            <a:schemeClr val="tx1"/>
                          </a:solidFill>
                          <a:effectLst/>
                          <a:latin typeface="Arial" pitchFamily="34" charset="0"/>
                          <a:ea typeface="Arial Unicode MS" pitchFamily="34" charset="-128"/>
                          <a:cs typeface="Arial" pitchFamily="34" charset="0"/>
                        </a:rPr>
                        <a:t>SUMBER DAYA AIR (PANTAI DAN SUNGAI)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163541">
                <a:tc>
                  <a:txBody>
                    <a:bodyPr/>
                    <a:lstStyle/>
                    <a:p>
                      <a:pPr marL="0" marR="0" lvl="0" indent="236538" algn="l" defTabSz="914400" rtl="0" eaLnBrk="0" fontAlgn="base" latinLnBrk="0" hangingPunct="0">
                        <a:lnSpc>
                          <a:spcPct val="100000"/>
                        </a:lnSpc>
                        <a:spcBef>
                          <a:spcPts val="400"/>
                        </a:spcBef>
                        <a:spcAft>
                          <a:spcPct val="0"/>
                        </a:spcAft>
                        <a:buClr>
                          <a:srgbClr val="FF0000"/>
                        </a:buClr>
                        <a:buSzPct val="68000"/>
                        <a:buFont typeface="Wingdings 3" pitchFamily="18" charset="2"/>
                        <a:buNone/>
                        <a:tabLst/>
                      </a:pPr>
                      <a:r>
                        <a:rPr kumimoji="0" lang="id-ID" sz="18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SOSIAL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KESEHATAN</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PENDIDIKAN</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AGAMA</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BUDAYA DAN BANGUNAN BERSEJARAH</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LEMBAGA SOSIAL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163541">
                <a:tc>
                  <a:txBody>
                    <a:bodyPr/>
                    <a:lstStyle/>
                    <a:p>
                      <a:pPr marL="0" marR="0" lvl="0" indent="117475" algn="l" defTabSz="914400" rtl="0" eaLnBrk="0" fontAlgn="base" latinLnBrk="0" hangingPunct="0">
                        <a:lnSpc>
                          <a:spcPct val="100000"/>
                        </a:lnSpc>
                        <a:spcBef>
                          <a:spcPts val="400"/>
                        </a:spcBef>
                        <a:spcAft>
                          <a:spcPct val="0"/>
                        </a:spcAft>
                        <a:buClr>
                          <a:srgbClr val="FF0000"/>
                        </a:buClr>
                        <a:buSzPct val="68000"/>
                        <a:buFont typeface="Wingdings 3" pitchFamily="18" charset="2"/>
                        <a:buNone/>
                        <a:tabLst/>
                      </a:pPr>
                      <a:r>
                        <a:rPr kumimoji="0" lang="id-ID" sz="18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EKONOMI</a:t>
                      </a:r>
                      <a:r>
                        <a:rPr kumimoji="0" lang="en-US" sz="18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PRODUKTIF</a:t>
                      </a:r>
                      <a:endParaRPr kumimoji="0" lang="id-ID" sz="1800" b="1" i="0" u="none" strike="noStrike" cap="none" normalizeH="0" baseline="0" dirty="0">
                        <a:ln>
                          <a:noFill/>
                        </a:ln>
                        <a:solidFill>
                          <a:schemeClr val="tx1"/>
                        </a:solidFill>
                        <a:effectLst/>
                        <a:latin typeface="Arial" pitchFamily="34" charset="0"/>
                        <a:ea typeface="Arial Unicode MS" pitchFamily="34" charset="-128"/>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PERTANIAN</a:t>
                      </a:r>
                      <a:r>
                        <a:rPr kumimoji="0" lang="en-US"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PERKEBUNAN, PERTERNAKAN, </a:t>
                      </a:r>
                      <a:endPar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endParaRP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a:t>
                      </a:r>
                      <a:r>
                        <a:rPr kumimoji="0" lang="en-US"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KELAUTAN DAN </a:t>
                      </a: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PERIKANAN</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INDUSTRI KECIL DAN MENENGAH</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PERDAGANGAN (PASAR)</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PARIWISATA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938655">
                <a:tc>
                  <a:txBody>
                    <a:bodyPr/>
                    <a:lstStyle/>
                    <a:p>
                      <a:pPr marL="0" marR="0" lvl="0" indent="117475" algn="l" defTabSz="914400" rtl="0" eaLnBrk="0" fontAlgn="base" latinLnBrk="0" hangingPunct="0">
                        <a:lnSpc>
                          <a:spcPct val="100000"/>
                        </a:lnSpc>
                        <a:spcBef>
                          <a:spcPts val="400"/>
                        </a:spcBef>
                        <a:spcAft>
                          <a:spcPct val="0"/>
                        </a:spcAft>
                        <a:buClr>
                          <a:srgbClr val="FF0000"/>
                        </a:buClr>
                        <a:buSzPct val="68000"/>
                        <a:buFont typeface="Wingdings 3" pitchFamily="18" charset="2"/>
                        <a:buNone/>
                        <a:tabLst/>
                      </a:pPr>
                      <a:r>
                        <a:rPr kumimoji="0" lang="en-US" sz="18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LINTAS </a:t>
                      </a:r>
                      <a:r>
                        <a:rPr kumimoji="0" lang="id-ID" sz="18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SEKTOR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LINGKUNGAN HIDUP</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PEMERINTAHAN</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SEKTOR KEUANGAN/PERBANKAN</a:t>
                      </a:r>
                    </a:p>
                    <a:p>
                      <a:pPr marL="171450" marR="0" lvl="0" indent="-171450" algn="l" defTabSz="914400" rtl="0" eaLnBrk="0" fontAlgn="base" latinLnBrk="0" hangingPunct="0">
                        <a:lnSpc>
                          <a:spcPct val="100000"/>
                        </a:lnSpc>
                        <a:spcBef>
                          <a:spcPts val="400"/>
                        </a:spcBef>
                        <a:spcAft>
                          <a:spcPct val="0"/>
                        </a:spcAft>
                        <a:buClr>
                          <a:srgbClr val="FF0000"/>
                        </a:buClr>
                        <a:buSzPct val="68000"/>
                        <a:buFont typeface="Wingdings" pitchFamily="2" charset="2"/>
                        <a:buChar char="v"/>
                        <a:tabLst/>
                      </a:pPr>
                      <a:r>
                        <a:rPr kumimoji="0" lang="id-ID" sz="12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KETERTIBAN DAN KEAMANAN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5" name="Title 1"/>
          <p:cNvSpPr>
            <a:spLocks noGrp="1"/>
          </p:cNvSpPr>
          <p:nvPr>
            <p:ph type="title"/>
          </p:nvPr>
        </p:nvSpPr>
        <p:spPr>
          <a:xfrm>
            <a:off x="0" y="1"/>
            <a:ext cx="9144000" cy="500042"/>
          </a:xfrm>
          <a:solidFill>
            <a:schemeClr val="accent2">
              <a:lumMod val="75000"/>
            </a:schemeClr>
          </a:solidFill>
        </p:spPr>
        <p:txBody>
          <a:bodyPr anchor="ctr">
            <a:noAutofit/>
          </a:bodyPr>
          <a:lstStyle/>
          <a:p>
            <a:pPr>
              <a:defRPr/>
            </a:pPr>
            <a:r>
              <a:rPr lang="id-ID" sz="2800" b="1" dirty="0">
                <a:solidFill>
                  <a:schemeClr val="bg1"/>
                </a:solidFill>
                <a:latin typeface="Cambria" panose="02040503050406030204" pitchFamily="18" charset="0"/>
              </a:rPr>
              <a:t>RUANG LINGKUP REHABILITASI DAN REKONSTRUKSI</a:t>
            </a:r>
            <a:endParaRPr lang="en-US" sz="2800" b="1" dirty="0">
              <a:solidFill>
                <a:schemeClr val="bg1"/>
              </a:solidFill>
              <a:latin typeface="Cambria" panose="02040503050406030204" pitchFamily="18" charset="0"/>
            </a:endParaRPr>
          </a:p>
        </p:txBody>
      </p:sp>
      <p:sp>
        <p:nvSpPr>
          <p:cNvPr id="9" name="Right Arrow 8"/>
          <p:cNvSpPr/>
          <p:nvPr/>
        </p:nvSpPr>
        <p:spPr>
          <a:xfrm>
            <a:off x="7039404" y="3230330"/>
            <a:ext cx="700947" cy="484632"/>
          </a:xfrm>
          <a:prstGeom prst="right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740352" y="2536542"/>
            <a:ext cx="1296144" cy="187220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mbria" panose="02040503050406030204" pitchFamily="18" charset="0"/>
              </a:rPr>
              <a:t>FISIK </a:t>
            </a:r>
          </a:p>
          <a:p>
            <a:pPr algn="ctr"/>
            <a:endParaRPr lang="en-US" b="1" dirty="0">
              <a:solidFill>
                <a:schemeClr val="tx1"/>
              </a:solidFill>
              <a:latin typeface="Cambria" panose="02040503050406030204" pitchFamily="18" charset="0"/>
            </a:endParaRPr>
          </a:p>
          <a:p>
            <a:pPr algn="ctr"/>
            <a:r>
              <a:rPr lang="en-US" b="1" dirty="0" err="1">
                <a:solidFill>
                  <a:schemeClr val="tx1"/>
                </a:solidFill>
                <a:latin typeface="Cambria" panose="02040503050406030204" pitchFamily="18" charset="0"/>
              </a:rPr>
              <a:t>dan</a:t>
            </a:r>
            <a:r>
              <a:rPr lang="en-US" b="1" dirty="0">
                <a:solidFill>
                  <a:schemeClr val="tx1"/>
                </a:solidFill>
                <a:latin typeface="Cambria" panose="02040503050406030204" pitchFamily="18" charset="0"/>
              </a:rPr>
              <a:t> </a:t>
            </a:r>
          </a:p>
          <a:p>
            <a:pPr algn="ctr"/>
            <a:endParaRPr lang="en-US" b="1" dirty="0">
              <a:solidFill>
                <a:schemeClr val="tx1"/>
              </a:solidFill>
              <a:latin typeface="Cambria" panose="02040503050406030204" pitchFamily="18" charset="0"/>
            </a:endParaRPr>
          </a:p>
          <a:p>
            <a:pPr algn="ctr"/>
            <a:r>
              <a:rPr lang="en-US" b="1" dirty="0">
                <a:solidFill>
                  <a:schemeClr val="tx1"/>
                </a:solidFill>
                <a:latin typeface="Cambria" panose="02040503050406030204" pitchFamily="18" charset="0"/>
              </a:rPr>
              <a:t>NON FISIK</a:t>
            </a:r>
          </a:p>
        </p:txBody>
      </p:sp>
    </p:spTree>
    <p:extLst>
      <p:ext uri="{BB962C8B-B14F-4D97-AF65-F5344CB8AC3E}">
        <p14:creationId xmlns:p14="http://schemas.microsoft.com/office/powerpoint/2010/main" xmlns="" val="374136708"/>
      </p:ext>
    </p:extLst>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18460"/>
                                        </p:tgtEl>
                                        <p:attrNameLst>
                                          <p:attrName>style.visibility</p:attrName>
                                        </p:attrNameLst>
                                      </p:cBhvr>
                                      <p:to>
                                        <p:strVal val="visible"/>
                                      </p:to>
                                    </p:set>
                                    <p:anim calcmode="lin" valueType="num">
                                      <p:cBhvr additive="base">
                                        <p:cTn id="7" dur="1000" fill="hold"/>
                                        <p:tgtEl>
                                          <p:spTgt spid="18460"/>
                                        </p:tgtEl>
                                        <p:attrNameLst>
                                          <p:attrName>ppt_x</p:attrName>
                                        </p:attrNameLst>
                                      </p:cBhvr>
                                      <p:tavLst>
                                        <p:tav tm="0">
                                          <p:val>
                                            <p:strVal val="0-#ppt_w/2"/>
                                          </p:val>
                                        </p:tav>
                                        <p:tav tm="100000">
                                          <p:val>
                                            <p:strVal val="#ppt_x"/>
                                          </p:val>
                                        </p:tav>
                                      </p:tavLst>
                                    </p:anim>
                                    <p:anim calcmode="lin" valueType="num">
                                      <p:cBhvr additive="base">
                                        <p:cTn id="8" dur="1000" fill="hold"/>
                                        <p:tgtEl>
                                          <p:spTgt spid="184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ight Arrow 42"/>
          <p:cNvSpPr/>
          <p:nvPr/>
        </p:nvSpPr>
        <p:spPr>
          <a:xfrm>
            <a:off x="2200275" y="1071563"/>
            <a:ext cx="5075238" cy="838200"/>
          </a:xfrm>
          <a:prstGeom prst="rightArrow">
            <a:avLst/>
          </a:prstGeom>
          <a:solidFill>
            <a:srgbClr val="CCCCFF"/>
          </a:solidFill>
          <a:ln w="31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ight Arrow 41"/>
          <p:cNvSpPr/>
          <p:nvPr/>
        </p:nvSpPr>
        <p:spPr>
          <a:xfrm>
            <a:off x="1995488" y="1857375"/>
            <a:ext cx="6829425" cy="825500"/>
          </a:xfrm>
          <a:prstGeom prst="rightArrow">
            <a:avLst/>
          </a:prstGeom>
          <a:solidFill>
            <a:srgbClr val="7030A0"/>
          </a:solidFill>
          <a:ln w="31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endParaRPr>
          </a:p>
        </p:txBody>
      </p:sp>
      <p:cxnSp>
        <p:nvCxnSpPr>
          <p:cNvPr id="49" name="Straight Connector 48"/>
          <p:cNvCxnSpPr/>
          <p:nvPr/>
        </p:nvCxnSpPr>
        <p:spPr>
          <a:xfrm>
            <a:off x="1157288" y="1928813"/>
            <a:ext cx="8153400" cy="1587"/>
          </a:xfrm>
          <a:prstGeom prst="line">
            <a:avLst/>
          </a:prstGeom>
          <a:ln w="127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4341" name="TextBox 22"/>
          <p:cNvSpPr txBox="1">
            <a:spLocks noChangeArrowheads="1"/>
          </p:cNvSpPr>
          <p:nvPr/>
        </p:nvSpPr>
        <p:spPr bwMode="auto">
          <a:xfrm>
            <a:off x="2224088" y="1285875"/>
            <a:ext cx="55626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itchFamily="34" charset="0"/>
              <a:buChar char="•"/>
              <a:tabLst>
                <a:tab pos="566738" algn="l"/>
              </a:tabLst>
              <a:defRPr sz="3200">
                <a:solidFill>
                  <a:schemeClr val="tx1"/>
                </a:solidFill>
                <a:latin typeface="Calibri" pitchFamily="34" charset="0"/>
              </a:defRPr>
            </a:lvl1pPr>
            <a:lvl2pPr marL="742950" indent="-285750">
              <a:spcBef>
                <a:spcPct val="20000"/>
              </a:spcBef>
              <a:buFont typeface="Arial" pitchFamily="34" charset="0"/>
              <a:buChar char="–"/>
              <a:tabLst>
                <a:tab pos="566738" algn="l"/>
              </a:tabLst>
              <a:defRPr sz="2800">
                <a:solidFill>
                  <a:schemeClr val="tx1"/>
                </a:solidFill>
                <a:latin typeface="Calibri" pitchFamily="34" charset="0"/>
              </a:defRPr>
            </a:lvl2pPr>
            <a:lvl3pPr marL="1143000" indent="-228600">
              <a:spcBef>
                <a:spcPct val="20000"/>
              </a:spcBef>
              <a:buFont typeface="Arial" pitchFamily="34" charset="0"/>
              <a:buChar char="•"/>
              <a:tabLst>
                <a:tab pos="566738" algn="l"/>
              </a:tabLst>
              <a:defRPr sz="2400">
                <a:solidFill>
                  <a:schemeClr val="tx1"/>
                </a:solidFill>
                <a:latin typeface="Calibri" pitchFamily="34" charset="0"/>
              </a:defRPr>
            </a:lvl3pPr>
            <a:lvl4pPr marL="1600200" indent="-228600">
              <a:spcBef>
                <a:spcPct val="20000"/>
              </a:spcBef>
              <a:buFont typeface="Arial" pitchFamily="34" charset="0"/>
              <a:buChar char="–"/>
              <a:tabLst>
                <a:tab pos="566738" algn="l"/>
              </a:tabLst>
              <a:defRPr sz="2000">
                <a:solidFill>
                  <a:schemeClr val="tx1"/>
                </a:solidFill>
                <a:latin typeface="Calibri" pitchFamily="34" charset="0"/>
              </a:defRPr>
            </a:lvl4pPr>
            <a:lvl5pPr marL="2057400" indent="-228600">
              <a:spcBef>
                <a:spcPct val="20000"/>
              </a:spcBef>
              <a:buFont typeface="Arial" pitchFamily="34" charset="0"/>
              <a:buChar char="»"/>
              <a:tabLst>
                <a:tab pos="5667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5667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5667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5667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566738" algn="l"/>
              </a:tabLst>
              <a:defRPr sz="2000">
                <a:solidFill>
                  <a:schemeClr val="tx1"/>
                </a:solidFill>
                <a:latin typeface="Calibri" pitchFamily="34" charset="0"/>
              </a:defRPr>
            </a:lvl9pPr>
          </a:lstStyle>
          <a:p>
            <a:pPr eaLnBrk="1" hangingPunct="1">
              <a:spcBef>
                <a:spcPct val="0"/>
              </a:spcBef>
              <a:buFontTx/>
              <a:buNone/>
            </a:pPr>
            <a:r>
              <a:rPr lang="id-ID" altLang="id-ID" sz="2000" b="1"/>
              <a:t>Tim Kaji Cepat  - Untuk Tanggap Darurat   </a:t>
            </a:r>
            <a:r>
              <a:rPr lang="id-ID" altLang="id-ID" sz="2000" b="1" i="1"/>
              <a:t> </a:t>
            </a:r>
          </a:p>
        </p:txBody>
      </p:sp>
      <p:sp>
        <p:nvSpPr>
          <p:cNvPr id="14342" name="TextBox 28"/>
          <p:cNvSpPr txBox="1">
            <a:spLocks noChangeArrowheads="1"/>
          </p:cNvSpPr>
          <p:nvPr/>
        </p:nvSpPr>
        <p:spPr bwMode="auto">
          <a:xfrm>
            <a:off x="1928813" y="2071688"/>
            <a:ext cx="74676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id-ID" altLang="id-ID" sz="2000" b="1">
                <a:solidFill>
                  <a:schemeClr val="bg1"/>
                </a:solidFill>
                <a:latin typeface="Cambria" pitchFamily="18" charset="0"/>
              </a:rPr>
              <a:t>Tim  Assessment  -  untuk Rehabilitasi</a:t>
            </a:r>
            <a:r>
              <a:rPr lang="en-US" altLang="id-ID" sz="2000" b="1">
                <a:solidFill>
                  <a:schemeClr val="bg1"/>
                </a:solidFill>
                <a:latin typeface="Cambria" pitchFamily="18" charset="0"/>
              </a:rPr>
              <a:t> </a:t>
            </a:r>
            <a:r>
              <a:rPr lang="id-ID" altLang="id-ID" sz="2000" b="1">
                <a:solidFill>
                  <a:schemeClr val="bg1"/>
                </a:solidFill>
                <a:latin typeface="Cambria" pitchFamily="18" charset="0"/>
              </a:rPr>
              <a:t>dan Rekonstruksi</a:t>
            </a:r>
          </a:p>
        </p:txBody>
      </p:sp>
      <p:grpSp>
        <p:nvGrpSpPr>
          <p:cNvPr id="14343" name="Group 33"/>
          <p:cNvGrpSpPr>
            <a:grpSpLocks/>
          </p:cNvGrpSpPr>
          <p:nvPr/>
        </p:nvGrpSpPr>
        <p:grpSpPr bwMode="auto">
          <a:xfrm>
            <a:off x="1393825" y="1428750"/>
            <a:ext cx="576263" cy="1027113"/>
            <a:chOff x="432" y="750"/>
            <a:chExt cx="288" cy="642"/>
          </a:xfrm>
        </p:grpSpPr>
        <p:sp>
          <p:nvSpPr>
            <p:cNvPr id="14366" name="Line 29"/>
            <p:cNvSpPr>
              <a:spLocks noChangeShapeType="1"/>
            </p:cNvSpPr>
            <p:nvPr/>
          </p:nvSpPr>
          <p:spPr bwMode="auto">
            <a:xfrm>
              <a:off x="432" y="750"/>
              <a:ext cx="288" cy="0"/>
            </a:xfrm>
            <a:prstGeom prst="line">
              <a:avLst/>
            </a:prstGeom>
            <a:noFill/>
            <a:ln w="38100">
              <a:solidFill>
                <a:srgbClr val="7030A0"/>
              </a:solidFill>
              <a:round/>
              <a:headEnd/>
              <a:tailEnd type="triangle" w="med" len="med"/>
            </a:ln>
            <a:extLst>
              <a:ext uri="{909E8E84-426E-40DD-AFC4-6F175D3DCCD1}">
                <a14:hiddenFill xmlns:a14="http://schemas.microsoft.com/office/drawing/2010/main" xmlns="">
                  <a:noFill/>
                </a14:hiddenFill>
              </a:ext>
            </a:extLst>
          </p:spPr>
          <p:txBody>
            <a:bodyPr/>
            <a:lstStyle/>
            <a:p>
              <a:endParaRPr lang="id-ID"/>
            </a:p>
          </p:txBody>
        </p:sp>
        <p:sp>
          <p:nvSpPr>
            <p:cNvPr id="14367" name="Line 31"/>
            <p:cNvSpPr>
              <a:spLocks noChangeShapeType="1"/>
            </p:cNvSpPr>
            <p:nvPr/>
          </p:nvSpPr>
          <p:spPr bwMode="auto">
            <a:xfrm>
              <a:off x="432" y="1392"/>
              <a:ext cx="288" cy="0"/>
            </a:xfrm>
            <a:prstGeom prst="line">
              <a:avLst/>
            </a:prstGeom>
            <a:noFill/>
            <a:ln w="38100">
              <a:solidFill>
                <a:srgbClr val="7030A0"/>
              </a:solidFill>
              <a:round/>
              <a:headEnd/>
              <a:tailEnd type="triangle" w="med" len="med"/>
            </a:ln>
            <a:extLst>
              <a:ext uri="{909E8E84-426E-40DD-AFC4-6F175D3DCCD1}">
                <a14:hiddenFill xmlns:a14="http://schemas.microsoft.com/office/drawing/2010/main" xmlns="">
                  <a:noFill/>
                </a14:hiddenFill>
              </a:ext>
            </a:extLst>
          </p:spPr>
          <p:txBody>
            <a:bodyPr/>
            <a:lstStyle/>
            <a:p>
              <a:endParaRPr lang="id-ID"/>
            </a:p>
          </p:txBody>
        </p:sp>
        <p:sp>
          <p:nvSpPr>
            <p:cNvPr id="14368" name="Line 32"/>
            <p:cNvSpPr>
              <a:spLocks noChangeShapeType="1"/>
            </p:cNvSpPr>
            <p:nvPr/>
          </p:nvSpPr>
          <p:spPr bwMode="auto">
            <a:xfrm flipV="1">
              <a:off x="432" y="750"/>
              <a:ext cx="0" cy="624"/>
            </a:xfrm>
            <a:prstGeom prst="line">
              <a:avLst/>
            </a:prstGeom>
            <a:noFill/>
            <a:ln w="38100">
              <a:solidFill>
                <a:srgbClr val="7030A0"/>
              </a:solidFill>
              <a:round/>
              <a:headEnd/>
              <a:tailEnd/>
            </a:ln>
            <a:extLst>
              <a:ext uri="{909E8E84-426E-40DD-AFC4-6F175D3DCCD1}">
                <a14:hiddenFill xmlns:a14="http://schemas.microsoft.com/office/drawing/2010/main" xmlns="">
                  <a:noFill/>
                </a14:hiddenFill>
              </a:ext>
            </a:extLst>
          </p:spPr>
          <p:txBody>
            <a:bodyPr/>
            <a:lstStyle/>
            <a:p>
              <a:endParaRPr lang="id-ID"/>
            </a:p>
          </p:txBody>
        </p:sp>
      </p:grpSp>
      <p:sp>
        <p:nvSpPr>
          <p:cNvPr id="22" name="AutoShape 12"/>
          <p:cNvSpPr>
            <a:spLocks noChangeArrowheads="1"/>
          </p:cNvSpPr>
          <p:nvPr/>
        </p:nvSpPr>
        <p:spPr bwMode="auto">
          <a:xfrm>
            <a:off x="71406" y="1428736"/>
            <a:ext cx="1403648" cy="1121440"/>
          </a:xfrm>
          <a:prstGeom prst="irregularSeal2">
            <a:avLst/>
          </a:prstGeom>
          <a:solidFill>
            <a:srgbClr val="FF0000"/>
          </a:solidFill>
          <a:ln w="9525">
            <a:solidFill>
              <a:srgbClr val="CC00FF"/>
            </a:solidFill>
            <a:miter lim="800000"/>
            <a:headEnd/>
            <a:tailEnd/>
          </a:ln>
          <a:effectLst>
            <a:reflection blurRad="6350" stA="52000" endA="300" endPos="35000" dir="5400000" sy="-100000" algn="bl" rotWithShape="0"/>
          </a:effectLst>
        </p:spPr>
        <p:txBody>
          <a:bodyPr wrap="none" lIns="109652" tIns="54826" rIns="109652" bIns="54826" anchor="ctr"/>
          <a:lstStyle/>
          <a:p>
            <a:pPr algn="ctr" defTabSz="1098550" eaLnBrk="1" fontAlgn="auto" hangingPunct="1">
              <a:spcBef>
                <a:spcPts val="0"/>
              </a:spcBef>
              <a:spcAft>
                <a:spcPts val="0"/>
              </a:spcAft>
              <a:defRPr/>
            </a:pPr>
            <a:r>
              <a:rPr lang="en-US" sz="1400" b="1" dirty="0">
                <a:solidFill>
                  <a:srgbClr val="FFFF00"/>
                </a:solidFill>
                <a:latin typeface="Arial" charset="0"/>
                <a:cs typeface="+mn-cs"/>
              </a:rPr>
              <a:t>BENCANA</a:t>
            </a:r>
          </a:p>
        </p:txBody>
      </p:sp>
      <p:sp>
        <p:nvSpPr>
          <p:cNvPr id="55" name="Rectangle 54"/>
          <p:cNvSpPr/>
          <p:nvPr/>
        </p:nvSpPr>
        <p:spPr>
          <a:xfrm>
            <a:off x="0" y="0"/>
            <a:ext cx="8532440" cy="830997"/>
          </a:xfrm>
          <a:prstGeom prst="rect">
            <a:avLst/>
          </a:prstGeom>
          <a:solidFill>
            <a:schemeClr val="accent2">
              <a:lumMod val="75000"/>
            </a:schemeClr>
          </a:solid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r>
              <a:rPr lang="id-ID" sz="2400" spc="50" dirty="0">
                <a:ln w="11430"/>
                <a:solidFill>
                  <a:schemeClr val="bg1"/>
                </a:solidFill>
                <a:latin typeface="Cambria" panose="02040503050406030204" pitchFamily="18" charset="0"/>
                <a:cs typeface="+mn-cs"/>
              </a:rPr>
              <a:t>PERENCANAAN</a:t>
            </a:r>
            <a:r>
              <a:rPr lang="en-US" sz="2400" spc="50" dirty="0">
                <a:ln w="11430"/>
                <a:solidFill>
                  <a:schemeClr val="bg1"/>
                </a:solidFill>
                <a:latin typeface="Cambria" panose="02040503050406030204" pitchFamily="18" charset="0"/>
                <a:cs typeface="+mn-cs"/>
              </a:rPr>
              <a:t> </a:t>
            </a:r>
            <a:endParaRPr lang="en-US" sz="2400" spc="50" dirty="0" smtClean="0">
              <a:ln w="11430"/>
              <a:solidFill>
                <a:schemeClr val="bg1"/>
              </a:solidFill>
              <a:latin typeface="Cambria" panose="02040503050406030204" pitchFamily="18" charset="0"/>
              <a:cs typeface="+mn-cs"/>
            </a:endParaRPr>
          </a:p>
          <a:p>
            <a:pPr algn="ctr" eaLnBrk="1" fontAlgn="auto" hangingPunct="1">
              <a:spcBef>
                <a:spcPts val="0"/>
              </a:spcBef>
              <a:spcAft>
                <a:spcPts val="0"/>
              </a:spcAft>
              <a:defRPr/>
            </a:pPr>
            <a:r>
              <a:rPr lang="en-US" sz="2400" spc="50" dirty="0" smtClean="0">
                <a:ln w="11430"/>
                <a:solidFill>
                  <a:schemeClr val="bg1"/>
                </a:solidFill>
                <a:latin typeface="Cambria" panose="02040503050406030204" pitchFamily="18" charset="0"/>
                <a:cs typeface="+mn-cs"/>
              </a:rPr>
              <a:t>REHABILITASI </a:t>
            </a:r>
            <a:r>
              <a:rPr lang="en-US" sz="2400" spc="50" dirty="0">
                <a:ln w="11430"/>
                <a:solidFill>
                  <a:schemeClr val="bg1"/>
                </a:solidFill>
                <a:latin typeface="Cambria" panose="02040503050406030204" pitchFamily="18" charset="0"/>
                <a:cs typeface="+mn-cs"/>
              </a:rPr>
              <a:t>DAN REKONSTRUKSI</a:t>
            </a:r>
            <a:r>
              <a:rPr lang="id-ID" sz="2400" spc="50" dirty="0">
                <a:ln w="11430"/>
                <a:solidFill>
                  <a:schemeClr val="bg1"/>
                </a:solidFill>
                <a:latin typeface="Cambria" panose="02040503050406030204" pitchFamily="18" charset="0"/>
                <a:cs typeface="+mn-cs"/>
              </a:rPr>
              <a:t> PASCABENCANA</a:t>
            </a:r>
            <a:endParaRPr lang="en-US" sz="2400" spc="50" dirty="0">
              <a:ln w="11430"/>
              <a:solidFill>
                <a:schemeClr val="bg1"/>
              </a:solidFill>
              <a:latin typeface="Cambria" panose="02040503050406030204" pitchFamily="18" charset="0"/>
              <a:cs typeface="+mn-cs"/>
            </a:endParaRPr>
          </a:p>
        </p:txBody>
      </p:sp>
      <p:sp>
        <p:nvSpPr>
          <p:cNvPr id="30" name="TextBox 29"/>
          <p:cNvSpPr txBox="1">
            <a:spLocks noChangeArrowheads="1"/>
          </p:cNvSpPr>
          <p:nvPr/>
        </p:nvSpPr>
        <p:spPr bwMode="auto">
          <a:xfrm>
            <a:off x="857224" y="2657299"/>
            <a:ext cx="2121847" cy="1200329"/>
          </a:xfrm>
          <a:prstGeom prst="rect">
            <a:avLst/>
          </a:prstGeom>
          <a:solidFill>
            <a:srgbClr val="92D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1" fontAlgn="auto" hangingPunct="1">
              <a:spcBef>
                <a:spcPts val="0"/>
              </a:spcBef>
              <a:spcAft>
                <a:spcPts val="0"/>
              </a:spcAft>
              <a:defRPr/>
            </a:pPr>
            <a:r>
              <a:rPr lang="id-ID" b="1" dirty="0">
                <a:latin typeface="Cambria" panose="02040503050406030204" pitchFamily="18" charset="0"/>
                <a:cs typeface="+mn-cs"/>
              </a:rPr>
              <a:t>KAJIAN KEBUTUHAN PASCABENCANA</a:t>
            </a:r>
          </a:p>
          <a:p>
            <a:pPr algn="ctr" eaLnBrk="1" fontAlgn="auto" hangingPunct="1">
              <a:spcBef>
                <a:spcPts val="0"/>
              </a:spcBef>
              <a:spcAft>
                <a:spcPts val="0"/>
              </a:spcAft>
              <a:defRPr/>
            </a:pPr>
            <a:r>
              <a:rPr lang="id-ID" b="1" dirty="0">
                <a:latin typeface="Cambria" panose="02040503050406030204" pitchFamily="18" charset="0"/>
                <a:cs typeface="+mn-cs"/>
              </a:rPr>
              <a:t>(jitupasna)</a:t>
            </a:r>
          </a:p>
        </p:txBody>
      </p:sp>
      <p:sp>
        <p:nvSpPr>
          <p:cNvPr id="31" name="TextBox 30"/>
          <p:cNvSpPr txBox="1">
            <a:spLocks noChangeArrowheads="1"/>
          </p:cNvSpPr>
          <p:nvPr/>
        </p:nvSpPr>
        <p:spPr bwMode="auto">
          <a:xfrm>
            <a:off x="6610459" y="2714620"/>
            <a:ext cx="2214128" cy="1077218"/>
          </a:xfrm>
          <a:prstGeom prst="rect">
            <a:avLst/>
          </a:prstGeom>
          <a:solidFill>
            <a:srgbClr val="92D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1" fontAlgn="auto" hangingPunct="1">
              <a:spcBef>
                <a:spcPts val="0"/>
              </a:spcBef>
              <a:spcAft>
                <a:spcPts val="0"/>
              </a:spcAft>
              <a:defRPr/>
            </a:pPr>
            <a:r>
              <a:rPr lang="id-ID" sz="1600" b="1" dirty="0">
                <a:latin typeface="Cambria" panose="02040503050406030204" pitchFamily="18" charset="0"/>
                <a:cs typeface="+mn-cs"/>
              </a:rPr>
              <a:t>RENCANA AKSI REHABILITASI DAN REKONSTRUKSI</a:t>
            </a:r>
          </a:p>
          <a:p>
            <a:pPr algn="ctr" eaLnBrk="1" fontAlgn="auto" hangingPunct="1">
              <a:spcBef>
                <a:spcPts val="0"/>
              </a:spcBef>
              <a:spcAft>
                <a:spcPts val="0"/>
              </a:spcAft>
              <a:defRPr/>
            </a:pPr>
            <a:r>
              <a:rPr lang="id-ID" sz="1600" b="1" dirty="0">
                <a:latin typeface="Cambria" panose="02040503050406030204" pitchFamily="18" charset="0"/>
                <a:cs typeface="+mn-cs"/>
              </a:rPr>
              <a:t>(Renaksi RR)</a:t>
            </a:r>
          </a:p>
        </p:txBody>
      </p:sp>
      <p:sp>
        <p:nvSpPr>
          <p:cNvPr id="51" name="AutoShape 12"/>
          <p:cNvSpPr>
            <a:spLocks noChangeArrowheads="1"/>
          </p:cNvSpPr>
          <p:nvPr/>
        </p:nvSpPr>
        <p:spPr bwMode="auto">
          <a:xfrm>
            <a:off x="3500438" y="2786063"/>
            <a:ext cx="2882900" cy="533400"/>
          </a:xfrm>
          <a:prstGeom prst="rightArrow">
            <a:avLst>
              <a:gd name="adj1" fmla="val 50000"/>
              <a:gd name="adj2" fmla="val 51667"/>
            </a:avLst>
          </a:prstGeom>
          <a:solidFill>
            <a:schemeClr val="accent2">
              <a:lumMod val="75000"/>
            </a:schemeClr>
          </a:solidFill>
          <a:ln w="9525">
            <a:solidFill>
              <a:schemeClr val="tx1"/>
            </a:solidFill>
            <a:miter lim="800000"/>
            <a:headEnd/>
            <a:tailEnd/>
          </a:ln>
        </p:spPr>
        <p:txBody>
          <a:bodyPr wrap="none" lIns="91413" tIns="45705" rIns="91413" bIns="45705" anchor="ctr"/>
          <a:lstStyle/>
          <a:p>
            <a:pPr defTabSz="914100" eaLnBrk="1" fontAlgn="auto" hangingPunct="1">
              <a:spcBef>
                <a:spcPts val="0"/>
              </a:spcBef>
              <a:spcAft>
                <a:spcPts val="0"/>
              </a:spcAft>
              <a:defRPr/>
            </a:pPr>
            <a:endParaRPr lang="en-GB" dirty="0">
              <a:latin typeface="+mn-lt"/>
              <a:cs typeface="+mn-cs"/>
            </a:endParaRPr>
          </a:p>
        </p:txBody>
      </p:sp>
      <p:sp>
        <p:nvSpPr>
          <p:cNvPr id="39" name="TextBox 38"/>
          <p:cNvSpPr txBox="1">
            <a:spLocks noChangeArrowheads="1"/>
          </p:cNvSpPr>
          <p:nvPr/>
        </p:nvSpPr>
        <p:spPr bwMode="auto">
          <a:xfrm>
            <a:off x="6610459" y="4038362"/>
            <a:ext cx="2214128" cy="2031325"/>
          </a:xfrm>
          <a:prstGeom prst="rect">
            <a:avLst/>
          </a:prstGeom>
          <a:solidFill>
            <a:schemeClr val="accent6">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marL="285750" indent="-285750" algn="just" eaLnBrk="1" fontAlgn="auto" hangingPunct="1">
              <a:spcBef>
                <a:spcPts val="0"/>
              </a:spcBef>
              <a:spcAft>
                <a:spcPts val="0"/>
              </a:spcAft>
              <a:buFont typeface="Wingdings" panose="05000000000000000000" pitchFamily="2" charset="2"/>
              <a:buChar char="v"/>
              <a:defRPr/>
            </a:pPr>
            <a:endParaRPr lang="id-ID" sz="1400" b="1" dirty="0">
              <a:latin typeface="Cambria" panose="02040503050406030204" pitchFamily="18" charset="0"/>
              <a:cs typeface="+mn-cs"/>
            </a:endParaRPr>
          </a:p>
          <a:p>
            <a:pPr marL="285750" indent="-285750" algn="just" eaLnBrk="1" fontAlgn="auto" hangingPunct="1">
              <a:spcBef>
                <a:spcPts val="0"/>
              </a:spcBef>
              <a:spcAft>
                <a:spcPts val="0"/>
              </a:spcAft>
              <a:buFont typeface="Wingdings" panose="05000000000000000000" pitchFamily="2" charset="2"/>
              <a:buChar char="v"/>
              <a:defRPr/>
            </a:pPr>
            <a:r>
              <a:rPr lang="id-ID" sz="1400" b="1" dirty="0">
                <a:latin typeface="Cambria" panose="02040503050406030204" pitchFamily="18" charset="0"/>
                <a:cs typeface="+mn-cs"/>
              </a:rPr>
              <a:t>Kebijakan, Strategi</a:t>
            </a:r>
          </a:p>
          <a:p>
            <a:pPr marL="285750" indent="-285750" algn="just" eaLnBrk="1" fontAlgn="auto" hangingPunct="1">
              <a:spcBef>
                <a:spcPts val="0"/>
              </a:spcBef>
              <a:spcAft>
                <a:spcPts val="0"/>
              </a:spcAft>
              <a:buFont typeface="Wingdings" panose="05000000000000000000" pitchFamily="2" charset="2"/>
              <a:buChar char="v"/>
              <a:defRPr/>
            </a:pPr>
            <a:r>
              <a:rPr lang="id-ID" sz="1400" b="1" dirty="0">
                <a:latin typeface="Cambria" panose="02040503050406030204" pitchFamily="18" charset="0"/>
                <a:cs typeface="+mn-cs"/>
              </a:rPr>
              <a:t>Penetapan Prioritas</a:t>
            </a:r>
          </a:p>
          <a:p>
            <a:pPr marL="285750" indent="-285750" algn="just" eaLnBrk="1" fontAlgn="auto" hangingPunct="1">
              <a:spcBef>
                <a:spcPts val="0"/>
              </a:spcBef>
              <a:spcAft>
                <a:spcPts val="0"/>
              </a:spcAft>
              <a:buFont typeface="Wingdings" panose="05000000000000000000" pitchFamily="2" charset="2"/>
              <a:buChar char="v"/>
              <a:defRPr/>
            </a:pPr>
            <a:r>
              <a:rPr lang="id-ID" sz="1400" b="1" dirty="0">
                <a:latin typeface="Cambria" panose="02040503050406030204" pitchFamily="18" charset="0"/>
                <a:cs typeface="+mn-cs"/>
              </a:rPr>
              <a:t>Rincian Kegiatan</a:t>
            </a:r>
          </a:p>
          <a:p>
            <a:pPr marL="285750" indent="-285750" algn="just" eaLnBrk="1" fontAlgn="auto" hangingPunct="1">
              <a:spcBef>
                <a:spcPts val="0"/>
              </a:spcBef>
              <a:spcAft>
                <a:spcPts val="0"/>
              </a:spcAft>
              <a:buFont typeface="Wingdings" panose="05000000000000000000" pitchFamily="2" charset="2"/>
              <a:buChar char="v"/>
              <a:defRPr/>
            </a:pPr>
            <a:r>
              <a:rPr lang="id-ID" sz="1400" b="1" dirty="0">
                <a:latin typeface="Cambria" panose="02040503050406030204" pitchFamily="18" charset="0"/>
                <a:cs typeface="+mn-cs"/>
              </a:rPr>
              <a:t>Penanggung Jawab</a:t>
            </a:r>
          </a:p>
          <a:p>
            <a:pPr marL="285750" indent="-285750" algn="just" eaLnBrk="1" fontAlgn="auto" hangingPunct="1">
              <a:spcBef>
                <a:spcPts val="0"/>
              </a:spcBef>
              <a:spcAft>
                <a:spcPts val="0"/>
              </a:spcAft>
              <a:buFont typeface="Wingdings" panose="05000000000000000000" pitchFamily="2" charset="2"/>
              <a:buChar char="v"/>
              <a:defRPr/>
            </a:pPr>
            <a:r>
              <a:rPr lang="id-ID" sz="1400" b="1" dirty="0">
                <a:latin typeface="Cambria" panose="02040503050406030204" pitchFamily="18" charset="0"/>
                <a:cs typeface="+mn-cs"/>
              </a:rPr>
              <a:t>Sumber Dana</a:t>
            </a:r>
          </a:p>
          <a:p>
            <a:pPr marL="285750" indent="-285750" algn="just" eaLnBrk="1" fontAlgn="auto" hangingPunct="1">
              <a:spcBef>
                <a:spcPts val="0"/>
              </a:spcBef>
              <a:spcAft>
                <a:spcPts val="0"/>
              </a:spcAft>
              <a:buFont typeface="Wingdings" panose="05000000000000000000" pitchFamily="2" charset="2"/>
              <a:buChar char="v"/>
              <a:defRPr/>
            </a:pPr>
            <a:r>
              <a:rPr lang="id-ID" sz="1400" b="1" dirty="0">
                <a:latin typeface="Cambria" panose="02040503050406030204" pitchFamily="18" charset="0"/>
                <a:cs typeface="+mn-cs"/>
              </a:rPr>
              <a:t>Jadwal</a:t>
            </a:r>
          </a:p>
          <a:p>
            <a:pPr marL="285750" indent="-285750" algn="just" eaLnBrk="1" fontAlgn="auto" hangingPunct="1">
              <a:spcBef>
                <a:spcPts val="0"/>
              </a:spcBef>
              <a:spcAft>
                <a:spcPts val="0"/>
              </a:spcAft>
              <a:buFont typeface="Wingdings" panose="05000000000000000000" pitchFamily="2" charset="2"/>
              <a:buChar char="v"/>
              <a:defRPr/>
            </a:pPr>
            <a:r>
              <a:rPr lang="id-ID" sz="1400" b="1" dirty="0">
                <a:latin typeface="Cambria" panose="02040503050406030204" pitchFamily="18" charset="0"/>
                <a:cs typeface="+mn-cs"/>
              </a:rPr>
              <a:t>Dll</a:t>
            </a:r>
          </a:p>
          <a:p>
            <a:pPr marL="285750" indent="-285750" algn="just" eaLnBrk="1" fontAlgn="auto" hangingPunct="1">
              <a:spcBef>
                <a:spcPts val="0"/>
              </a:spcBef>
              <a:spcAft>
                <a:spcPts val="0"/>
              </a:spcAft>
              <a:buFont typeface="Wingdings" panose="05000000000000000000" pitchFamily="2" charset="2"/>
              <a:buChar char="v"/>
              <a:defRPr/>
            </a:pPr>
            <a:endParaRPr lang="id-ID" sz="1400" b="1" dirty="0">
              <a:latin typeface="Cambria" panose="02040503050406030204" pitchFamily="18" charset="0"/>
              <a:cs typeface="+mn-cs"/>
            </a:endParaRPr>
          </a:p>
        </p:txBody>
      </p:sp>
      <p:sp>
        <p:nvSpPr>
          <p:cNvPr id="32" name="TextBox 31"/>
          <p:cNvSpPr txBox="1">
            <a:spLocks noChangeArrowheads="1"/>
          </p:cNvSpPr>
          <p:nvPr/>
        </p:nvSpPr>
        <p:spPr bwMode="auto">
          <a:xfrm>
            <a:off x="3733800" y="3976221"/>
            <a:ext cx="2286000" cy="1231106"/>
          </a:xfrm>
          <a:prstGeom prst="rect">
            <a:avLst/>
          </a:prstGeom>
          <a:solidFill>
            <a:schemeClr val="accent3">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1" fontAlgn="auto" hangingPunct="1">
              <a:spcBef>
                <a:spcPts val="0"/>
              </a:spcBef>
              <a:spcAft>
                <a:spcPts val="0"/>
              </a:spcAft>
              <a:defRPr/>
            </a:pPr>
            <a:r>
              <a:rPr lang="id-ID" sz="1400" b="1" dirty="0">
                <a:latin typeface="Cambria" panose="02040503050406030204" pitchFamily="18" charset="0"/>
                <a:cs typeface="+mn-cs"/>
              </a:rPr>
              <a:t>Koordinasi oleh BNPB/BPBD, bersama </a:t>
            </a:r>
            <a:r>
              <a:rPr lang="id-ID" b="1" dirty="0">
                <a:latin typeface="Cambria" panose="02040503050406030204" pitchFamily="18" charset="0"/>
                <a:cs typeface="+mn-cs"/>
              </a:rPr>
              <a:t>K/L</a:t>
            </a:r>
            <a:r>
              <a:rPr lang="id-ID" sz="1400" b="1" dirty="0">
                <a:latin typeface="Cambria" panose="02040503050406030204" pitchFamily="18" charset="0"/>
                <a:cs typeface="+mn-cs"/>
              </a:rPr>
              <a:t>,  SKPD,  Aparat Desa,  Masyarakat dan Pihak  Lain</a:t>
            </a:r>
          </a:p>
        </p:txBody>
      </p:sp>
      <p:sp>
        <p:nvSpPr>
          <p:cNvPr id="6" name="Down Arrow 5"/>
          <p:cNvSpPr/>
          <p:nvPr/>
        </p:nvSpPr>
        <p:spPr>
          <a:xfrm rot="10800000">
            <a:off x="4648200" y="3286125"/>
            <a:ext cx="484188" cy="571500"/>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a:p>
        </p:txBody>
      </p:sp>
      <p:sp>
        <p:nvSpPr>
          <p:cNvPr id="1436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40950B1B-0A00-47D1-A65F-FC4E454D3977}" type="slidenum">
              <a:rPr lang="id-ID" altLang="id-ID" sz="1200" b="1">
                <a:solidFill>
                  <a:srgbClr val="898989"/>
                </a:solidFill>
              </a:rPr>
              <a:pPr>
                <a:spcBef>
                  <a:spcPct val="0"/>
                </a:spcBef>
                <a:buFontTx/>
                <a:buNone/>
              </a:pPr>
              <a:t>13</a:t>
            </a:fld>
            <a:endParaRPr lang="id-ID" altLang="id-ID" sz="1200" b="1">
              <a:solidFill>
                <a:srgbClr val="898989"/>
              </a:solidFill>
            </a:endParaRPr>
          </a:p>
        </p:txBody>
      </p:sp>
      <p:sp>
        <p:nvSpPr>
          <p:cNvPr id="24" name="Rectangle 2"/>
          <p:cNvSpPr txBox="1">
            <a:spLocks noChangeArrowheads="1"/>
          </p:cNvSpPr>
          <p:nvPr/>
        </p:nvSpPr>
        <p:spPr>
          <a:xfrm>
            <a:off x="990600" y="6248400"/>
            <a:ext cx="7162800" cy="457200"/>
          </a:xfrm>
          <a:prstGeom prst="rect">
            <a:avLst/>
          </a:prstGeom>
          <a:solidFill>
            <a:schemeClr val="accent2">
              <a:lumMod val="20000"/>
              <a:lumOff val="80000"/>
            </a:schemeClr>
          </a:solidFill>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fontAlgn="auto">
              <a:spcAft>
                <a:spcPts val="0"/>
              </a:spcAft>
              <a:buClr>
                <a:srgbClr val="FF0000"/>
              </a:buClr>
              <a:buSzPct val="70000"/>
              <a:defRPr/>
            </a:pPr>
            <a:r>
              <a:rPr lang="id-ID" altLang="id-ID" sz="2400" b="1" dirty="0" smtClean="0">
                <a:solidFill>
                  <a:schemeClr val="tx1"/>
                </a:solidFill>
                <a:latin typeface="Cambria" panose="02040503050406030204" pitchFamily="18" charset="0"/>
                <a:cs typeface="Arial" pitchFamily="34" charset="0"/>
              </a:rPr>
              <a:t> </a:t>
            </a:r>
            <a:r>
              <a:rPr lang="id-ID" altLang="id-ID" sz="2400" b="1" dirty="0">
                <a:solidFill>
                  <a:schemeClr val="tx1"/>
                </a:solidFill>
                <a:latin typeface="Cambria" panose="02040503050406030204" pitchFamily="18" charset="0"/>
                <a:cs typeface="Arial" pitchFamily="34" charset="0"/>
              </a:rPr>
              <a:t>Bertindak Cepat, </a:t>
            </a:r>
            <a:r>
              <a:rPr lang="id-ID" sz="2400" b="1" dirty="0">
                <a:solidFill>
                  <a:schemeClr val="tx1"/>
                </a:solidFill>
                <a:latin typeface="Cambria" panose="02040503050406030204" pitchFamily="18" charset="0"/>
              </a:rPr>
              <a:t>Tepat, Efektif dan Efisien</a:t>
            </a:r>
            <a:endParaRPr lang="id-ID" altLang="id-ID" sz="2400" b="1" dirty="0">
              <a:solidFill>
                <a:schemeClr val="tx1"/>
              </a:solidFill>
              <a:latin typeface="Cambria" panose="02040503050406030204" pitchFamily="18" charset="0"/>
              <a:cs typeface="Arial" pitchFamily="34" charset="0"/>
            </a:endParaRPr>
          </a:p>
        </p:txBody>
      </p:sp>
      <p:sp>
        <p:nvSpPr>
          <p:cNvPr id="25" name="Rectangle 24"/>
          <p:cNvSpPr/>
          <p:nvPr/>
        </p:nvSpPr>
        <p:spPr>
          <a:xfrm>
            <a:off x="1292608" y="3949125"/>
            <a:ext cx="1479192" cy="164011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176213" indent="-176213" eaLnBrk="1" fontAlgn="auto" hangingPunct="1">
              <a:spcBef>
                <a:spcPts val="0"/>
              </a:spcBef>
              <a:spcAft>
                <a:spcPts val="0"/>
              </a:spcAft>
              <a:defRPr/>
            </a:pPr>
            <a:r>
              <a:rPr lang="id-ID" sz="1400" b="1" dirty="0">
                <a:solidFill>
                  <a:schemeClr val="tx1"/>
                </a:solidFill>
                <a:latin typeface="Cambria" panose="02040503050406030204" pitchFamily="18" charset="0"/>
              </a:rPr>
              <a:t>5 Sektor :</a:t>
            </a:r>
          </a:p>
          <a:p>
            <a:pPr marL="342900" indent="-342900" eaLnBrk="1" fontAlgn="auto" hangingPunct="1">
              <a:spcBef>
                <a:spcPts val="0"/>
              </a:spcBef>
              <a:spcAft>
                <a:spcPts val="0"/>
              </a:spcAft>
              <a:defRPr/>
            </a:pPr>
            <a:r>
              <a:rPr lang="id-ID" sz="1400" dirty="0">
                <a:solidFill>
                  <a:schemeClr val="tx1"/>
                </a:solidFill>
                <a:latin typeface="Cambria" panose="02040503050406030204" pitchFamily="18" charset="0"/>
              </a:rPr>
              <a:t>- Pemukiman</a:t>
            </a:r>
          </a:p>
          <a:p>
            <a:pPr marL="342900" indent="-342900" eaLnBrk="1" fontAlgn="auto" hangingPunct="1">
              <a:spcBef>
                <a:spcPts val="0"/>
              </a:spcBef>
              <a:spcAft>
                <a:spcPts val="0"/>
              </a:spcAft>
              <a:defRPr/>
            </a:pPr>
            <a:r>
              <a:rPr lang="id-ID" sz="1400" dirty="0">
                <a:solidFill>
                  <a:schemeClr val="tx1"/>
                </a:solidFill>
                <a:latin typeface="Cambria" panose="02040503050406030204" pitchFamily="18" charset="0"/>
              </a:rPr>
              <a:t>- Infrastruktur</a:t>
            </a:r>
          </a:p>
          <a:p>
            <a:pPr marL="342900" indent="-342900" eaLnBrk="1" fontAlgn="auto" hangingPunct="1">
              <a:spcBef>
                <a:spcPts val="0"/>
              </a:spcBef>
              <a:spcAft>
                <a:spcPts val="0"/>
              </a:spcAft>
              <a:defRPr/>
            </a:pPr>
            <a:r>
              <a:rPr lang="id-ID" sz="1400" dirty="0">
                <a:solidFill>
                  <a:schemeClr val="tx1"/>
                </a:solidFill>
                <a:latin typeface="Cambria" panose="02040503050406030204" pitchFamily="18" charset="0"/>
              </a:rPr>
              <a:t>-  Sosial</a:t>
            </a:r>
          </a:p>
          <a:p>
            <a:pPr marL="342900" indent="-342900" eaLnBrk="1" fontAlgn="auto" hangingPunct="1">
              <a:spcBef>
                <a:spcPts val="0"/>
              </a:spcBef>
              <a:spcAft>
                <a:spcPts val="0"/>
              </a:spcAft>
              <a:defRPr/>
            </a:pPr>
            <a:r>
              <a:rPr lang="id-ID" sz="1400" dirty="0">
                <a:solidFill>
                  <a:schemeClr val="tx1"/>
                </a:solidFill>
                <a:latin typeface="Cambria" panose="02040503050406030204" pitchFamily="18" charset="0"/>
              </a:rPr>
              <a:t>- Ekonomi </a:t>
            </a:r>
          </a:p>
          <a:p>
            <a:pPr marL="342900" indent="-342900" eaLnBrk="1" fontAlgn="auto" hangingPunct="1">
              <a:spcBef>
                <a:spcPts val="0"/>
              </a:spcBef>
              <a:spcAft>
                <a:spcPts val="0"/>
              </a:spcAft>
              <a:defRPr/>
            </a:pPr>
            <a:r>
              <a:rPr lang="id-ID" sz="1400" dirty="0">
                <a:solidFill>
                  <a:schemeClr val="tx1"/>
                </a:solidFill>
                <a:latin typeface="Cambria" panose="02040503050406030204" pitchFamily="18" charset="0"/>
              </a:rPr>
              <a:t>- Lintas sektor</a:t>
            </a:r>
          </a:p>
          <a:p>
            <a:pPr marL="342900" indent="-342900" eaLnBrk="1" fontAlgn="auto" hangingPunct="1">
              <a:spcBef>
                <a:spcPts val="0"/>
              </a:spcBef>
              <a:spcAft>
                <a:spcPts val="0"/>
              </a:spcAft>
              <a:defRPr/>
            </a:pPr>
            <a:endParaRPr lang="id-ID" sz="1400" dirty="0">
              <a:solidFill>
                <a:schemeClr val="tx1"/>
              </a:solidFill>
              <a:latin typeface="Cambria" panose="02040503050406030204" pitchFamily="18" charset="0"/>
            </a:endParaRPr>
          </a:p>
        </p:txBody>
      </p:sp>
    </p:spTree>
    <p:extLst>
      <p:ext uri="{BB962C8B-B14F-4D97-AF65-F5344CB8AC3E}">
        <p14:creationId xmlns:p14="http://schemas.microsoft.com/office/powerpoint/2010/main" xmlns="" val="108656610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271" y="713657"/>
            <a:ext cx="9126601" cy="2246769"/>
          </a:xfrm>
          <a:prstGeom prst="rect">
            <a:avLst/>
          </a:prstGeo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d-ID" sz="2000" b="1" dirty="0">
                <a:latin typeface="Cambria" panose="02040503050406030204" pitchFamily="18" charset="0"/>
              </a:rPr>
              <a:t>PP No 21 Tahun 2008 ttg Penyelenggaraan PB, Psl 58 : </a:t>
            </a:r>
          </a:p>
          <a:p>
            <a:pPr marL="457200" indent="-457200">
              <a:buAutoNum type="arabicParenBoth"/>
            </a:pPr>
            <a:r>
              <a:rPr lang="id-ID" sz="2000" dirty="0">
                <a:latin typeface="Cambria" panose="02040503050406030204" pitchFamily="18" charset="0"/>
              </a:rPr>
              <a:t>Dalam melakukan rehabilitasi dan rekonstruksi, pemerintah kabupaten/kota wajib menggunakan APBD kab/kota</a:t>
            </a:r>
          </a:p>
          <a:p>
            <a:pPr marL="457200" indent="-457200">
              <a:buAutoNum type="arabicParenBoth"/>
            </a:pPr>
            <a:r>
              <a:rPr lang="id-ID" sz="2000" dirty="0">
                <a:latin typeface="Cambria" panose="02040503050406030204" pitchFamily="18" charset="0"/>
              </a:rPr>
              <a:t>Dalam hal APBD kab/kota </a:t>
            </a:r>
            <a:r>
              <a:rPr lang="id-ID" sz="2000" dirty="0">
                <a:solidFill>
                  <a:srgbClr val="C00000"/>
                </a:solidFill>
                <a:latin typeface="Cambria" panose="02040503050406030204" pitchFamily="18" charset="0"/>
              </a:rPr>
              <a:t>tidak memadai </a:t>
            </a:r>
            <a:r>
              <a:rPr lang="id-ID" sz="2000" dirty="0">
                <a:latin typeface="Cambria" panose="02040503050406030204" pitchFamily="18" charset="0"/>
              </a:rPr>
              <a:t>dapat meminta bantuan dana kepada pemerintah provinsi dan/atau Pemerintah</a:t>
            </a:r>
          </a:p>
          <a:p>
            <a:pPr marL="457200" indent="-457200">
              <a:buAutoNum type="arabicParenBoth"/>
            </a:pPr>
            <a:r>
              <a:rPr lang="id-ID" sz="2000" dirty="0">
                <a:latin typeface="Cambria" panose="02040503050406030204" pitchFamily="18" charset="0"/>
              </a:rPr>
              <a:t>Dalam hal pemerintah kab/kota meminta dana bantuan kepada Pemerintah, harus melalui pemerintah provinsi yang bersangkutan</a:t>
            </a:r>
          </a:p>
        </p:txBody>
      </p:sp>
      <p:sp>
        <p:nvSpPr>
          <p:cNvPr id="5" name="TextBox 4"/>
          <p:cNvSpPr txBox="1"/>
          <p:nvPr/>
        </p:nvSpPr>
        <p:spPr>
          <a:xfrm>
            <a:off x="0" y="3212976"/>
            <a:ext cx="9126602" cy="3477875"/>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b="1" dirty="0" err="1">
                <a:solidFill>
                  <a:srgbClr val="FF0000"/>
                </a:solidFill>
                <a:latin typeface="Cambria" panose="02040503050406030204" pitchFamily="18" charset="0"/>
              </a:rPr>
              <a:t>Revisi</a:t>
            </a:r>
            <a:r>
              <a:rPr lang="en-US" sz="2000" b="1" dirty="0">
                <a:solidFill>
                  <a:srgbClr val="FF0000"/>
                </a:solidFill>
                <a:latin typeface="Cambria" panose="02040503050406030204" pitchFamily="18" charset="0"/>
              </a:rPr>
              <a:t> </a:t>
            </a:r>
            <a:r>
              <a:rPr lang="id-ID" sz="2000" b="1" dirty="0">
                <a:solidFill>
                  <a:srgbClr val="FF0000"/>
                </a:solidFill>
                <a:latin typeface="Cambria" panose="02040503050406030204" pitchFamily="18" charset="0"/>
              </a:rPr>
              <a:t>PP No 22 Tahun 2008 ttg Pendanaan dan Pengel. Bantuan Bencana, Psl 23 : </a:t>
            </a:r>
          </a:p>
          <a:p>
            <a:pPr marL="457200" indent="-457200">
              <a:buAutoNum type="arabicParenBoth"/>
            </a:pPr>
            <a:r>
              <a:rPr lang="id-ID" sz="2000" dirty="0">
                <a:solidFill>
                  <a:schemeClr val="tx1"/>
                </a:solidFill>
                <a:latin typeface="Cambria" panose="02040503050406030204" pitchFamily="18" charset="0"/>
              </a:rPr>
              <a:t>Pemerintah dapat memberikan </a:t>
            </a:r>
            <a:r>
              <a:rPr lang="en-US" sz="2000" dirty="0" err="1">
                <a:solidFill>
                  <a:schemeClr val="tx1"/>
                </a:solidFill>
                <a:latin typeface="Cambria" panose="02040503050406030204" pitchFamily="18" charset="0"/>
              </a:rPr>
              <a:t>bantuan</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untuk</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pembiayaan</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pascabencana</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berupa</a:t>
            </a:r>
            <a:r>
              <a:rPr lang="en-US" sz="2000" dirty="0">
                <a:solidFill>
                  <a:schemeClr val="tx1"/>
                </a:solidFill>
                <a:latin typeface="Cambria" panose="02040503050406030204" pitchFamily="18" charset="0"/>
              </a:rPr>
              <a:t> </a:t>
            </a:r>
            <a:r>
              <a:rPr lang="id-ID" sz="2000" dirty="0">
                <a:solidFill>
                  <a:schemeClr val="tx1"/>
                </a:solidFill>
                <a:latin typeface="Cambria" panose="02040503050406030204" pitchFamily="18" charset="0"/>
              </a:rPr>
              <a:t>dana bantuan </a:t>
            </a:r>
            <a:r>
              <a:rPr lang="en-US" sz="2000" dirty="0" err="1">
                <a:solidFill>
                  <a:schemeClr val="tx1"/>
                </a:solidFill>
                <a:latin typeface="Cambria" panose="02040503050406030204" pitchFamily="18" charset="0"/>
              </a:rPr>
              <a:t>rehabilitasi</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dan</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rekonstruksi</a:t>
            </a:r>
            <a:endParaRPr lang="id-ID" sz="2000" dirty="0">
              <a:solidFill>
                <a:schemeClr val="tx1"/>
              </a:solidFill>
              <a:latin typeface="Cambria" panose="02040503050406030204" pitchFamily="18" charset="0"/>
            </a:endParaRPr>
          </a:p>
          <a:p>
            <a:pPr marL="457200" indent="-457200">
              <a:buAutoNum type="arabicParenBoth"/>
            </a:pPr>
            <a:r>
              <a:rPr lang="id-ID" sz="2000" dirty="0">
                <a:solidFill>
                  <a:schemeClr val="tx1"/>
                </a:solidFill>
                <a:latin typeface="Cambria" panose="02040503050406030204" pitchFamily="18" charset="0"/>
              </a:rPr>
              <a:t>Untuk memperoleh bantuan tersebut pemerintah daerah mengajukan permohonan tertulis kepada Pemerintah mela</a:t>
            </a:r>
            <a:r>
              <a:rPr lang="en-US" sz="2000" dirty="0">
                <a:solidFill>
                  <a:schemeClr val="tx1"/>
                </a:solidFill>
                <a:latin typeface="Cambria" panose="02040503050406030204" pitchFamily="18" charset="0"/>
              </a:rPr>
              <a:t>l</a:t>
            </a:r>
            <a:r>
              <a:rPr lang="id-ID" sz="2000" dirty="0">
                <a:solidFill>
                  <a:schemeClr val="tx1"/>
                </a:solidFill>
                <a:latin typeface="Cambria" panose="02040503050406030204" pitchFamily="18" charset="0"/>
              </a:rPr>
              <a:t>ui BNPB</a:t>
            </a:r>
          </a:p>
          <a:p>
            <a:pPr marL="457200" indent="-457200">
              <a:buAutoNum type="arabicParenBoth"/>
            </a:pPr>
            <a:r>
              <a:rPr lang="id-ID" sz="2000" dirty="0">
                <a:solidFill>
                  <a:schemeClr val="tx1"/>
                </a:solidFill>
                <a:latin typeface="Cambria" panose="02040503050406030204" pitchFamily="18" charset="0"/>
              </a:rPr>
              <a:t>Berdasarkan permohonan tertulis tersebut BNPB melakukan verifikasi</a:t>
            </a:r>
          </a:p>
          <a:p>
            <a:pPr marL="457200" indent="-457200">
              <a:buAutoNum type="arabicParenBoth"/>
            </a:pPr>
            <a:r>
              <a:rPr lang="id-ID" sz="2000" dirty="0">
                <a:solidFill>
                  <a:schemeClr val="tx1"/>
                </a:solidFill>
                <a:latin typeface="Cambria" panose="02040503050406030204" pitchFamily="18" charset="0"/>
              </a:rPr>
              <a:t>Hasil verifikasi </a:t>
            </a:r>
            <a:r>
              <a:rPr lang="en-US" sz="2000" dirty="0" err="1">
                <a:solidFill>
                  <a:schemeClr val="tx1"/>
                </a:solidFill>
                <a:latin typeface="Cambria" panose="02040503050406030204" pitchFamily="18" charset="0"/>
              </a:rPr>
              <a:t>sebagai</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dasar</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Kepala</a:t>
            </a:r>
            <a:r>
              <a:rPr lang="en-US" sz="2000" dirty="0">
                <a:solidFill>
                  <a:schemeClr val="tx1"/>
                </a:solidFill>
                <a:latin typeface="Cambria" panose="02040503050406030204" pitchFamily="18" charset="0"/>
              </a:rPr>
              <a:t> BNPB </a:t>
            </a:r>
            <a:r>
              <a:rPr lang="en-US" sz="2000" dirty="0" err="1">
                <a:solidFill>
                  <a:schemeClr val="tx1"/>
                </a:solidFill>
                <a:latin typeface="Cambria" panose="02040503050406030204" pitchFamily="18" charset="0"/>
              </a:rPr>
              <a:t>mengusulkan</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alokasi</a:t>
            </a:r>
            <a:r>
              <a:rPr lang="en-US" sz="2000" dirty="0">
                <a:solidFill>
                  <a:schemeClr val="tx1"/>
                </a:solidFill>
                <a:latin typeface="Cambria" panose="02040503050406030204" pitchFamily="18" charset="0"/>
              </a:rPr>
              <a:t> dana </a:t>
            </a:r>
            <a:r>
              <a:rPr lang="en-US" sz="2000" dirty="0" err="1">
                <a:solidFill>
                  <a:schemeClr val="tx1"/>
                </a:solidFill>
                <a:latin typeface="Cambria" panose="02040503050406030204" pitchFamily="18" charset="0"/>
              </a:rPr>
              <a:t>kepada</a:t>
            </a:r>
            <a:r>
              <a:rPr lang="en-US" sz="2000" dirty="0">
                <a:solidFill>
                  <a:schemeClr val="tx1"/>
                </a:solidFill>
                <a:latin typeface="Cambria" panose="02040503050406030204" pitchFamily="18" charset="0"/>
              </a:rPr>
              <a:t> </a:t>
            </a:r>
            <a:r>
              <a:rPr lang="id-ID" sz="2000" dirty="0">
                <a:solidFill>
                  <a:schemeClr val="tx1"/>
                </a:solidFill>
                <a:latin typeface="Cambria" panose="02040503050406030204" pitchFamily="18" charset="0"/>
              </a:rPr>
              <a:t>Menteri Keuangan </a:t>
            </a:r>
            <a:endParaRPr lang="en-US" sz="2000" dirty="0">
              <a:solidFill>
                <a:schemeClr val="tx1"/>
              </a:solidFill>
              <a:latin typeface="Cambria" panose="02040503050406030204" pitchFamily="18" charset="0"/>
            </a:endParaRPr>
          </a:p>
          <a:p>
            <a:pPr marL="457200" indent="-457200">
              <a:buAutoNum type="arabicParenBoth"/>
            </a:pPr>
            <a:r>
              <a:rPr lang="en-US" sz="2000" dirty="0" err="1">
                <a:solidFill>
                  <a:schemeClr val="tx1"/>
                </a:solidFill>
                <a:latin typeface="Cambria" panose="02040503050406030204" pitchFamily="18" charset="0"/>
              </a:rPr>
              <a:t>Berdasarkan</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usulan</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dari</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Kepala</a:t>
            </a:r>
            <a:r>
              <a:rPr lang="en-US" sz="2000" dirty="0">
                <a:solidFill>
                  <a:schemeClr val="tx1"/>
                </a:solidFill>
                <a:latin typeface="Cambria" panose="02040503050406030204" pitchFamily="18" charset="0"/>
              </a:rPr>
              <a:t> BNPB, </a:t>
            </a:r>
            <a:r>
              <a:rPr lang="en-US" sz="2000" dirty="0" err="1">
                <a:solidFill>
                  <a:schemeClr val="tx1"/>
                </a:solidFill>
                <a:latin typeface="Cambria" panose="02040503050406030204" pitchFamily="18" charset="0"/>
              </a:rPr>
              <a:t>Menteri</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keuangan</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mengalokasikan</a:t>
            </a:r>
            <a:r>
              <a:rPr lang="en-US" sz="2000" dirty="0">
                <a:solidFill>
                  <a:schemeClr val="tx1"/>
                </a:solidFill>
                <a:latin typeface="Cambria" panose="02040503050406030204" pitchFamily="18" charset="0"/>
              </a:rPr>
              <a:t> dana </a:t>
            </a:r>
            <a:r>
              <a:rPr lang="en-US" sz="2000" dirty="0" err="1">
                <a:solidFill>
                  <a:schemeClr val="tx1"/>
                </a:solidFill>
                <a:latin typeface="Cambria" panose="02040503050406030204" pitchFamily="18" charset="0"/>
              </a:rPr>
              <a:t>bantuan</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kepada</a:t>
            </a:r>
            <a:r>
              <a:rPr lang="en-US" sz="2000" dirty="0">
                <a:solidFill>
                  <a:schemeClr val="tx1"/>
                </a:solidFill>
                <a:latin typeface="Cambria" panose="02040503050406030204" pitchFamily="18" charset="0"/>
              </a:rPr>
              <a:t> </a:t>
            </a:r>
            <a:r>
              <a:rPr lang="en-US" sz="2000" dirty="0" err="1">
                <a:solidFill>
                  <a:schemeClr val="tx1"/>
                </a:solidFill>
                <a:latin typeface="Cambria" panose="02040503050406030204" pitchFamily="18" charset="0"/>
              </a:rPr>
              <a:t>Pemda</a:t>
            </a:r>
            <a:endParaRPr lang="id-ID" sz="2000" dirty="0">
              <a:solidFill>
                <a:schemeClr val="tx1"/>
              </a:solidFill>
              <a:latin typeface="Cambria" panose="02040503050406030204" pitchFamily="18" charset="0"/>
            </a:endParaRPr>
          </a:p>
        </p:txBody>
      </p:sp>
      <p:sp>
        <p:nvSpPr>
          <p:cNvPr id="6" name="Rectangle 5"/>
          <p:cNvSpPr/>
          <p:nvPr/>
        </p:nvSpPr>
        <p:spPr>
          <a:xfrm>
            <a:off x="0" y="12576"/>
            <a:ext cx="8604448" cy="6081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d-ID" sz="3200" b="1" dirty="0">
                <a:latin typeface="Cambria" panose="02040503050406030204" pitchFamily="18" charset="0"/>
                <a:cs typeface="Arial" panose="020B0604020202020204" pitchFamily="34" charset="0"/>
              </a:rPr>
              <a:t>DANA REHABILITASI DAN REKONSTRUKSI</a:t>
            </a:r>
          </a:p>
        </p:txBody>
      </p:sp>
      <p:pic>
        <p:nvPicPr>
          <p:cNvPr id="7" name="Picture 6" descr="Logo BNPB_new.png"/>
          <p:cNvPicPr>
            <a:picLocks noChangeAspect="1"/>
          </p:cNvPicPr>
          <p:nvPr/>
        </p:nvPicPr>
        <p:blipFill>
          <a:blip r:embed="rId2" cstate="print"/>
          <a:srcRect/>
          <a:stretch>
            <a:fillRect/>
          </a:stretch>
        </p:blipFill>
        <p:spPr bwMode="auto">
          <a:xfrm>
            <a:off x="8628234" y="78668"/>
            <a:ext cx="500000" cy="611458"/>
          </a:xfrm>
          <a:prstGeom prst="rect">
            <a:avLst/>
          </a:prstGeom>
          <a:noFill/>
          <a:ln w="9525">
            <a:noFill/>
            <a:miter lim="800000"/>
            <a:headEnd/>
            <a:tailEnd/>
          </a:ln>
        </p:spPr>
      </p:pic>
    </p:spTree>
    <p:extLst>
      <p:ext uri="{BB962C8B-B14F-4D97-AF65-F5344CB8AC3E}">
        <p14:creationId xmlns:p14="http://schemas.microsoft.com/office/powerpoint/2010/main" xmlns="" val="4105759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171450" y="4653136"/>
            <a:ext cx="8801100" cy="2031325"/>
          </a:xfrm>
          <a:prstGeom prst="rect">
            <a:avLst/>
          </a:prstGeom>
          <a:noFill/>
          <a:ln w="9525">
            <a:noFill/>
            <a:miter lim="800000"/>
            <a:headEnd/>
            <a:tailEnd/>
          </a:ln>
        </p:spPr>
        <p:txBody>
          <a:bodyPr wrap="square">
            <a:spAutoFit/>
          </a:bodyPr>
          <a:lstStyle/>
          <a:p>
            <a:pPr marL="284163" indent="-284163" algn="just">
              <a:buFont typeface="Wingdings" pitchFamily="2" charset="2"/>
              <a:buChar char="§"/>
            </a:pPr>
            <a:r>
              <a:rPr lang="id-ID" dirty="0">
                <a:latin typeface="Cambria" pitchFamily="18" charset="0"/>
              </a:rPr>
              <a:t>Sumber pendanaan rehabilitasi dan rekonstruksi dari Pemerintah, Pemerintah daerah dan sumber lainnya (masyarakat, dunia usaha, lembaga internasional dan lembaga asing non pemerintah) yang tersebar pada masing-masing sektor.</a:t>
            </a:r>
          </a:p>
          <a:p>
            <a:pPr marL="284163" indent="-284163" algn="just" eaLnBrk="1" hangingPunct="1">
              <a:buFont typeface="Wingdings" pitchFamily="2" charset="2"/>
              <a:buChar char="§"/>
            </a:pPr>
            <a:r>
              <a:rPr lang="id-ID" dirty="0">
                <a:latin typeface="Cambria" pitchFamily="18" charset="0"/>
              </a:rPr>
              <a:t>Kementerian/Lembaga dan Pemerintah daerah mengalokasikan dana RR sesuai dg kewenangannya;</a:t>
            </a:r>
          </a:p>
          <a:p>
            <a:pPr marL="284163" indent="-284163" algn="just" eaLnBrk="1" hangingPunct="1">
              <a:buFont typeface="Wingdings" pitchFamily="2" charset="2"/>
              <a:buChar char="§"/>
            </a:pPr>
            <a:r>
              <a:rPr lang="id-ID" dirty="0">
                <a:latin typeface="Cambria" pitchFamily="18" charset="0"/>
              </a:rPr>
              <a:t>Apabila APBD tidak memadai maka BNPB akan mengusulkan kepada Kementerian Keuangan</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16134" y="836712"/>
            <a:ext cx="8801100" cy="3600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itle 1"/>
          <p:cNvSpPr txBox="1">
            <a:spLocks/>
          </p:cNvSpPr>
          <p:nvPr/>
        </p:nvSpPr>
        <p:spPr>
          <a:xfrm>
            <a:off x="0" y="0"/>
            <a:ext cx="9144000" cy="728472"/>
          </a:xfrm>
          <a:prstGeom prst="rect">
            <a:avLst/>
          </a:prstGeom>
          <a:solidFill>
            <a:schemeClr val="accent2">
              <a:lumMod val="75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d-ID" sz="4000" b="1" dirty="0">
                <a:solidFill>
                  <a:schemeClr val="bg1">
                    <a:lumMod val="95000"/>
                  </a:schemeClr>
                </a:solidFill>
                <a:latin typeface="Cambria" panose="02040503050406030204" pitchFamily="18" charset="0"/>
                <a:ea typeface="+mj-ea"/>
                <a:cs typeface="+mj-cs"/>
              </a:rPr>
              <a:t>SUMBER PENDANAAN RR</a:t>
            </a:r>
            <a:endParaRPr kumimoji="0" lang="en-US" sz="4000" b="1" i="0" u="none" strike="noStrike" kern="1200" cap="none" spc="0" normalizeH="0" baseline="0" noProof="0" dirty="0">
              <a:ln>
                <a:noFill/>
              </a:ln>
              <a:solidFill>
                <a:schemeClr val="bg1">
                  <a:lumMod val="95000"/>
                </a:schemeClr>
              </a:solidFill>
              <a:effectLst/>
              <a:uLnTx/>
              <a:uFillTx/>
              <a:latin typeface="Cambria" panose="02040503050406030204" pitchFamily="18" charset="0"/>
              <a:ea typeface="+mj-ea"/>
              <a:cs typeface="+mj-cs"/>
            </a:endParaRPr>
          </a:p>
        </p:txBody>
      </p:sp>
    </p:spTree>
    <p:extLst>
      <p:ext uri="{BB962C8B-B14F-4D97-AF65-F5344CB8AC3E}">
        <p14:creationId xmlns:p14="http://schemas.microsoft.com/office/powerpoint/2010/main" xmlns="" val="4123315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624"/>
            <a:ext cx="9144000" cy="74868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a:solidFill>
                  <a:schemeClr val="bg1"/>
                </a:solidFill>
                <a:latin typeface="Cambria" panose="02040503050406030204" pitchFamily="18" charset="0"/>
              </a:rPr>
              <a:t>PENGANGGARAN RENAKSI RR </a:t>
            </a:r>
          </a:p>
        </p:txBody>
      </p:sp>
      <p:cxnSp>
        <p:nvCxnSpPr>
          <p:cNvPr id="4" name="Straight Connector 3"/>
          <p:cNvCxnSpPr/>
          <p:nvPr/>
        </p:nvCxnSpPr>
        <p:spPr>
          <a:xfrm>
            <a:off x="467544" y="3140968"/>
            <a:ext cx="8280920" cy="0"/>
          </a:xfrm>
          <a:prstGeom prst="line">
            <a:avLst/>
          </a:prstGeom>
          <a:ln w="762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843808" y="2945761"/>
            <a:ext cx="0" cy="375992"/>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084168" y="2960948"/>
            <a:ext cx="0" cy="36004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55576" y="3246751"/>
            <a:ext cx="743858" cy="369332"/>
          </a:xfrm>
          <a:prstGeom prst="rect">
            <a:avLst/>
          </a:prstGeom>
          <a:noFill/>
        </p:spPr>
        <p:txBody>
          <a:bodyPr wrap="none" rtlCol="0">
            <a:spAutoFit/>
          </a:bodyPr>
          <a:lstStyle/>
          <a:p>
            <a:r>
              <a:rPr lang="id-ID" dirty="0">
                <a:latin typeface="Cambria" panose="02040503050406030204" pitchFamily="18" charset="0"/>
              </a:rPr>
              <a:t>T.A -1</a:t>
            </a:r>
          </a:p>
        </p:txBody>
      </p:sp>
      <p:sp>
        <p:nvSpPr>
          <p:cNvPr id="14" name="TextBox 13"/>
          <p:cNvSpPr txBox="1"/>
          <p:nvPr/>
        </p:nvSpPr>
        <p:spPr>
          <a:xfrm>
            <a:off x="7177736" y="3210747"/>
            <a:ext cx="743858" cy="369332"/>
          </a:xfrm>
          <a:prstGeom prst="rect">
            <a:avLst/>
          </a:prstGeom>
          <a:noFill/>
        </p:spPr>
        <p:txBody>
          <a:bodyPr wrap="none" rtlCol="0">
            <a:spAutoFit/>
          </a:bodyPr>
          <a:lstStyle/>
          <a:p>
            <a:r>
              <a:rPr lang="id-ID" dirty="0">
                <a:latin typeface="Cambria" panose="02040503050406030204" pitchFamily="18" charset="0"/>
              </a:rPr>
              <a:t>T.A -3</a:t>
            </a:r>
          </a:p>
        </p:txBody>
      </p:sp>
      <p:sp>
        <p:nvSpPr>
          <p:cNvPr id="15" name="TextBox 14"/>
          <p:cNvSpPr txBox="1"/>
          <p:nvPr/>
        </p:nvSpPr>
        <p:spPr>
          <a:xfrm>
            <a:off x="3738048" y="3192749"/>
            <a:ext cx="743858" cy="369332"/>
          </a:xfrm>
          <a:prstGeom prst="rect">
            <a:avLst/>
          </a:prstGeom>
          <a:noFill/>
        </p:spPr>
        <p:txBody>
          <a:bodyPr wrap="none" rtlCol="0">
            <a:spAutoFit/>
          </a:bodyPr>
          <a:lstStyle/>
          <a:p>
            <a:r>
              <a:rPr lang="id-ID" dirty="0">
                <a:latin typeface="Cambria" panose="02040503050406030204" pitchFamily="18" charset="0"/>
              </a:rPr>
              <a:t>T.A -2</a:t>
            </a:r>
          </a:p>
        </p:txBody>
      </p:sp>
      <p:cxnSp>
        <p:nvCxnSpPr>
          <p:cNvPr id="17" name="Straight Connector 16"/>
          <p:cNvCxnSpPr/>
          <p:nvPr/>
        </p:nvCxnSpPr>
        <p:spPr>
          <a:xfrm>
            <a:off x="1627776" y="2164954"/>
            <a:ext cx="0" cy="288032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123728" y="2164954"/>
            <a:ext cx="0" cy="288032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AutoShape 24"/>
          <p:cNvSpPr>
            <a:spLocks noChangeArrowheads="1"/>
          </p:cNvSpPr>
          <p:nvPr/>
        </p:nvSpPr>
        <p:spPr bwMode="auto">
          <a:xfrm rot="1734159">
            <a:off x="377222" y="4859424"/>
            <a:ext cx="1224136" cy="1876425"/>
          </a:xfrm>
          <a:prstGeom prst="irregularSeal2">
            <a:avLst/>
          </a:prstGeom>
          <a:solidFill>
            <a:srgbClr val="FF0000"/>
          </a:solidFill>
          <a:ln w="12700">
            <a:solidFill>
              <a:schemeClr val="tx1"/>
            </a:solidFill>
            <a:miter lim="800000"/>
            <a:headEnd type="none" w="sm" len="sm"/>
            <a:tailEnd type="none" w="sm" len="sm"/>
          </a:ln>
          <a:effectLst>
            <a:prstShdw prst="shdw13" dist="53882" dir="13500000">
              <a:schemeClr val="bg2">
                <a:alpha val="50000"/>
              </a:schemeClr>
            </a:prstShdw>
          </a:effectLst>
        </p:spPr>
        <p:txBody>
          <a:bodyPr wrap="none" lIns="91422" tIns="45710" rIns="91422" bIns="45710" anchor="ctr"/>
          <a:lstStyle/>
          <a:p>
            <a:pPr algn="ctr" defTabSz="706438"/>
            <a:r>
              <a:rPr lang="ig-NG" sz="1400" b="1" dirty="0">
                <a:solidFill>
                  <a:schemeClr val="bg1"/>
                </a:solidFill>
                <a:latin typeface="Arial Rounded MT Bold" pitchFamily="34" charset="0"/>
              </a:rPr>
              <a:t>BEN</a:t>
            </a:r>
          </a:p>
          <a:p>
            <a:pPr algn="ctr" defTabSz="706438"/>
            <a:r>
              <a:rPr lang="ig-NG" sz="1400" b="1" dirty="0">
                <a:solidFill>
                  <a:schemeClr val="bg1"/>
                </a:solidFill>
                <a:latin typeface="Arial Rounded MT Bold" pitchFamily="34" charset="0"/>
              </a:rPr>
              <a:t>CANA</a:t>
            </a:r>
          </a:p>
        </p:txBody>
      </p:sp>
      <p:cxnSp>
        <p:nvCxnSpPr>
          <p:cNvPr id="22" name="Straight Connector 21"/>
          <p:cNvCxnSpPr/>
          <p:nvPr/>
        </p:nvCxnSpPr>
        <p:spPr>
          <a:xfrm flipH="1">
            <a:off x="1627776" y="2564904"/>
            <a:ext cx="495952" cy="914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1627776" y="3766060"/>
            <a:ext cx="495952" cy="914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1627776" y="3122879"/>
            <a:ext cx="495952" cy="914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1627776" y="2217440"/>
            <a:ext cx="495952" cy="914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624481" y="5624373"/>
            <a:ext cx="2086084" cy="646331"/>
          </a:xfrm>
          <a:prstGeom prst="rect">
            <a:avLst/>
          </a:prstGeom>
          <a:noFill/>
        </p:spPr>
        <p:txBody>
          <a:bodyPr wrap="none" rtlCol="0">
            <a:spAutoFit/>
          </a:bodyPr>
          <a:lstStyle/>
          <a:p>
            <a:pPr algn="ctr"/>
            <a:r>
              <a:rPr lang="id-ID" dirty="0"/>
              <a:t>Penanganan darurat</a:t>
            </a:r>
          </a:p>
          <a:p>
            <a:pPr algn="ctr"/>
            <a:r>
              <a:rPr lang="id-ID" dirty="0"/>
              <a:t>DSP</a:t>
            </a:r>
          </a:p>
        </p:txBody>
      </p:sp>
      <p:cxnSp>
        <p:nvCxnSpPr>
          <p:cNvPr id="31" name="Straight Connector 30"/>
          <p:cNvCxnSpPr/>
          <p:nvPr/>
        </p:nvCxnSpPr>
        <p:spPr>
          <a:xfrm>
            <a:off x="1624481" y="5045274"/>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853081" y="5045274"/>
            <a:ext cx="125499" cy="57909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2123728" y="2217440"/>
            <a:ext cx="6624736" cy="15187"/>
          </a:xfrm>
          <a:prstGeom prst="straightConnector1">
            <a:avLst/>
          </a:prstGeom>
          <a:ln w="28575">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843808" y="2217440"/>
            <a:ext cx="0" cy="7283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2483768" y="1700808"/>
            <a:ext cx="0" cy="9738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978580" y="1268760"/>
            <a:ext cx="1032655" cy="369332"/>
          </a:xfrm>
          <a:prstGeom prst="rect">
            <a:avLst/>
          </a:prstGeom>
          <a:noFill/>
        </p:spPr>
        <p:txBody>
          <a:bodyPr wrap="none" rtlCol="0">
            <a:spAutoFit/>
          </a:bodyPr>
          <a:lstStyle/>
          <a:p>
            <a:r>
              <a:rPr lang="id-ID" dirty="0"/>
              <a:t>RR - </a:t>
            </a:r>
            <a:r>
              <a:rPr lang="en-US" dirty="0"/>
              <a:t>BUN</a:t>
            </a:r>
            <a:endParaRPr lang="id-ID" dirty="0"/>
          </a:p>
        </p:txBody>
      </p:sp>
      <p:cxnSp>
        <p:nvCxnSpPr>
          <p:cNvPr id="50" name="Straight Connector 49"/>
          <p:cNvCxnSpPr/>
          <p:nvPr/>
        </p:nvCxnSpPr>
        <p:spPr>
          <a:xfrm>
            <a:off x="6084168" y="2232627"/>
            <a:ext cx="0" cy="728321"/>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4860032" y="1730524"/>
            <a:ext cx="0" cy="9738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4357330" y="1236494"/>
            <a:ext cx="1032655" cy="369332"/>
          </a:xfrm>
          <a:prstGeom prst="rect">
            <a:avLst/>
          </a:prstGeom>
          <a:noFill/>
        </p:spPr>
        <p:txBody>
          <a:bodyPr wrap="none" rtlCol="0">
            <a:spAutoFit/>
          </a:bodyPr>
          <a:lstStyle/>
          <a:p>
            <a:r>
              <a:rPr lang="id-ID" dirty="0"/>
              <a:t>RR - </a:t>
            </a:r>
            <a:r>
              <a:rPr lang="en-US" dirty="0"/>
              <a:t>BUN</a:t>
            </a:r>
            <a:endParaRPr lang="id-ID" dirty="0"/>
          </a:p>
        </p:txBody>
      </p:sp>
      <p:cxnSp>
        <p:nvCxnSpPr>
          <p:cNvPr id="53" name="Straight Arrow Connector 52"/>
          <p:cNvCxnSpPr/>
          <p:nvPr/>
        </p:nvCxnSpPr>
        <p:spPr>
          <a:xfrm flipV="1">
            <a:off x="7236296" y="1700808"/>
            <a:ext cx="0" cy="9738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5881480" y="1322432"/>
            <a:ext cx="3210174" cy="369332"/>
          </a:xfrm>
          <a:prstGeom prst="rect">
            <a:avLst/>
          </a:prstGeom>
          <a:noFill/>
        </p:spPr>
        <p:txBody>
          <a:bodyPr wrap="none" rtlCol="0">
            <a:spAutoFit/>
          </a:bodyPr>
          <a:lstStyle/>
          <a:p>
            <a:r>
              <a:rPr lang="id-ID" dirty="0"/>
              <a:t>RR – DIPA</a:t>
            </a:r>
            <a:r>
              <a:rPr lang="en-US" dirty="0"/>
              <a:t> BUN</a:t>
            </a:r>
            <a:r>
              <a:rPr lang="id-ID" dirty="0"/>
              <a:t>/APBD</a:t>
            </a:r>
            <a:r>
              <a:rPr lang="en-US" dirty="0"/>
              <a:t>&amp;APBN K/L</a:t>
            </a:r>
            <a:endParaRPr lang="id-ID" dirty="0"/>
          </a:p>
        </p:txBody>
      </p:sp>
      <p:sp>
        <p:nvSpPr>
          <p:cNvPr id="55" name="TextBox 54"/>
          <p:cNvSpPr txBox="1"/>
          <p:nvPr/>
        </p:nvSpPr>
        <p:spPr>
          <a:xfrm>
            <a:off x="3987593" y="5616202"/>
            <a:ext cx="5004048" cy="923330"/>
          </a:xfrm>
          <a:prstGeom prst="rect">
            <a:avLst/>
          </a:prstGeom>
          <a:noFill/>
        </p:spPr>
        <p:txBody>
          <a:bodyPr wrap="square" rtlCol="0">
            <a:spAutoFit/>
          </a:bodyPr>
          <a:lstStyle/>
          <a:p>
            <a:r>
              <a:rPr lang="id-ID" dirty="0">
                <a:latin typeface="Cambria" panose="02040503050406030204" pitchFamily="18" charset="0"/>
              </a:rPr>
              <a:t>Catt:</a:t>
            </a:r>
          </a:p>
          <a:p>
            <a:r>
              <a:rPr lang="en-US" dirty="0">
                <a:latin typeface="Cambria" panose="02040503050406030204" pitchFamily="18" charset="0"/>
              </a:rPr>
              <a:t>RR-BUN</a:t>
            </a:r>
            <a:r>
              <a:rPr lang="id-ID" dirty="0">
                <a:latin typeface="Cambria" panose="02040503050406030204" pitchFamily="18" charset="0"/>
              </a:rPr>
              <a:t> </a:t>
            </a:r>
            <a:r>
              <a:rPr lang="en-US" dirty="0" err="1">
                <a:latin typeface="Cambria" panose="02040503050406030204" pitchFamily="18" charset="0"/>
              </a:rPr>
              <a:t>adalah</a:t>
            </a:r>
            <a:r>
              <a:rPr lang="id-ID" dirty="0">
                <a:latin typeface="Cambria" panose="02040503050406030204" pitchFamily="18" charset="0"/>
              </a:rPr>
              <a:t> bantuan RR untuk kewenangan daerah, bukan kewenangan K/L</a:t>
            </a:r>
          </a:p>
        </p:txBody>
      </p:sp>
      <p:cxnSp>
        <p:nvCxnSpPr>
          <p:cNvPr id="56" name="Straight Connector 55"/>
          <p:cNvCxnSpPr/>
          <p:nvPr/>
        </p:nvCxnSpPr>
        <p:spPr>
          <a:xfrm flipH="1">
            <a:off x="1667854" y="4223260"/>
            <a:ext cx="455874" cy="82201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8" name="Right Brace 57"/>
          <p:cNvSpPr/>
          <p:nvPr/>
        </p:nvSpPr>
        <p:spPr>
          <a:xfrm rot="5400000">
            <a:off x="3660940" y="1800034"/>
            <a:ext cx="901508" cy="39449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60" name="TextBox 59"/>
          <p:cNvSpPr txBox="1"/>
          <p:nvPr/>
        </p:nvSpPr>
        <p:spPr>
          <a:xfrm>
            <a:off x="2483768" y="4253562"/>
            <a:ext cx="3308470" cy="369332"/>
          </a:xfrm>
          <a:prstGeom prst="rect">
            <a:avLst/>
          </a:prstGeom>
          <a:solidFill>
            <a:srgbClr val="FFC000"/>
          </a:solidFill>
        </p:spPr>
        <p:txBody>
          <a:bodyPr wrap="none" rtlCol="0">
            <a:spAutoFit/>
          </a:bodyPr>
          <a:lstStyle/>
          <a:p>
            <a:r>
              <a:rPr lang="id-ID" dirty="0">
                <a:latin typeface="Cambria" panose="02040503050406030204" pitchFamily="18" charset="0"/>
              </a:rPr>
              <a:t>APBD</a:t>
            </a:r>
            <a:r>
              <a:rPr lang="en-US" dirty="0">
                <a:latin typeface="Cambria" panose="02040503050406030204" pitchFamily="18" charset="0"/>
              </a:rPr>
              <a:t> &amp; APBN K/L </a:t>
            </a:r>
            <a:r>
              <a:rPr lang="id-ID" dirty="0">
                <a:latin typeface="Cambria" panose="02040503050406030204" pitchFamily="18" charset="0"/>
              </a:rPr>
              <a:t>blm tersedia</a:t>
            </a:r>
          </a:p>
        </p:txBody>
      </p:sp>
      <p:sp>
        <p:nvSpPr>
          <p:cNvPr id="61" name="Right Brace 60"/>
          <p:cNvSpPr/>
          <p:nvPr/>
        </p:nvSpPr>
        <p:spPr>
          <a:xfrm rot="5400000">
            <a:off x="7058171" y="2346987"/>
            <a:ext cx="716289" cy="26642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62" name="TextBox 61"/>
          <p:cNvSpPr txBox="1"/>
          <p:nvPr/>
        </p:nvSpPr>
        <p:spPr>
          <a:xfrm>
            <a:off x="6338019" y="4072904"/>
            <a:ext cx="2574679" cy="646331"/>
          </a:xfrm>
          <a:prstGeom prst="rect">
            <a:avLst/>
          </a:prstGeom>
          <a:solidFill>
            <a:srgbClr val="FFC000"/>
          </a:solidFill>
        </p:spPr>
        <p:txBody>
          <a:bodyPr wrap="none" rtlCol="0">
            <a:spAutoFit/>
          </a:bodyPr>
          <a:lstStyle/>
          <a:p>
            <a:r>
              <a:rPr lang="en-US" dirty="0">
                <a:latin typeface="Cambria" panose="02040503050406030204" pitchFamily="18" charset="0"/>
              </a:rPr>
              <a:t>BUN</a:t>
            </a:r>
            <a:r>
              <a:rPr lang="id-ID" dirty="0">
                <a:latin typeface="Cambria" panose="02040503050406030204" pitchFamily="18" charset="0"/>
              </a:rPr>
              <a:t> menutup gap, </a:t>
            </a:r>
          </a:p>
          <a:p>
            <a:r>
              <a:rPr lang="id-ID" dirty="0">
                <a:latin typeface="Cambria" panose="02040503050406030204" pitchFamily="18" charset="0"/>
              </a:rPr>
              <a:t>jika APBD tidak mampu </a:t>
            </a:r>
          </a:p>
        </p:txBody>
      </p:sp>
    </p:spTree>
    <p:extLst>
      <p:ext uri="{BB962C8B-B14F-4D97-AF65-F5344CB8AC3E}">
        <p14:creationId xmlns:p14="http://schemas.microsoft.com/office/powerpoint/2010/main" xmlns="" val="548762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34082"/>
          </a:xfrm>
          <a:solidFill>
            <a:schemeClr val="accent2">
              <a:lumMod val="50000"/>
            </a:schemeClr>
          </a:solidFill>
        </p:spPr>
        <p:txBody>
          <a:bodyPr>
            <a:normAutofit fontScale="90000"/>
          </a:bodyPr>
          <a:lstStyle/>
          <a:p>
            <a:r>
              <a:rPr lang="en-US" b="1" dirty="0">
                <a:solidFill>
                  <a:schemeClr val="bg1"/>
                </a:solidFill>
                <a:latin typeface="Cambria" panose="02040503050406030204" pitchFamily="18" charset="0"/>
              </a:rPr>
              <a:t>KONDISI SAAT INI</a:t>
            </a:r>
            <a:endParaRPr lang="id-ID" b="1" dirty="0">
              <a:solidFill>
                <a:schemeClr val="bg1"/>
              </a:solidFill>
              <a:latin typeface="Cambria" panose="02040503050406030204" pitchFamily="18" charset="0"/>
            </a:endParaRPr>
          </a:p>
        </p:txBody>
      </p:sp>
      <p:sp>
        <p:nvSpPr>
          <p:cNvPr id="3" name="Slide Number Placeholder 2"/>
          <p:cNvSpPr>
            <a:spLocks noGrp="1"/>
          </p:cNvSpPr>
          <p:nvPr>
            <p:ph type="sldNum" sz="quarter" idx="12"/>
          </p:nvPr>
        </p:nvSpPr>
        <p:spPr/>
        <p:txBody>
          <a:bodyPr/>
          <a:lstStyle/>
          <a:p>
            <a:fld id="{27816334-4F8F-4DFC-9539-1529AC409307}" type="slidenum">
              <a:rPr lang="id-ID" smtClean="0"/>
              <a:pPr/>
              <a:t>17</a:t>
            </a:fld>
            <a:endParaRPr lang="id-ID"/>
          </a:p>
        </p:txBody>
      </p:sp>
      <p:sp>
        <p:nvSpPr>
          <p:cNvPr id="5" name="TextBox 4"/>
          <p:cNvSpPr txBox="1"/>
          <p:nvPr/>
        </p:nvSpPr>
        <p:spPr>
          <a:xfrm>
            <a:off x="154453" y="2348880"/>
            <a:ext cx="8835094" cy="3416320"/>
          </a:xfrm>
          <a:prstGeom prst="rect">
            <a:avLst/>
          </a:prstGeom>
          <a:noFill/>
        </p:spPr>
        <p:txBody>
          <a:bodyPr wrap="square" rtlCol="0">
            <a:spAutoFit/>
          </a:bodyPr>
          <a:lstStyle/>
          <a:p>
            <a:pPr marL="285750" indent="-285750" algn="just">
              <a:buFont typeface="Arial" panose="020B0604020202020204" pitchFamily="34" charset="0"/>
              <a:buChar char="•"/>
            </a:pPr>
            <a:r>
              <a:rPr lang="id-ID" sz="2400" dirty="0">
                <a:latin typeface="Cambria" panose="02040503050406030204" pitchFamily="18" charset="0"/>
              </a:rPr>
              <a:t>Komitmen K/L dalam pendanaan RR sebagaimana yang telah disepakati dalam Renaksi </a:t>
            </a:r>
            <a:r>
              <a:rPr lang="en-US" sz="2400" b="1" i="1" dirty="0" err="1">
                <a:latin typeface="Cambria" panose="02040503050406030204" pitchFamily="18" charset="0"/>
              </a:rPr>
              <a:t>tidak</a:t>
            </a:r>
            <a:r>
              <a:rPr lang="id-ID" sz="2400" b="1" i="1" dirty="0">
                <a:latin typeface="Cambria" panose="02040503050406030204" pitchFamily="18" charset="0"/>
              </a:rPr>
              <a:t> terjaga</a:t>
            </a:r>
            <a:r>
              <a:rPr lang="en-US" sz="2400" b="1" i="1" dirty="0">
                <a:latin typeface="Cambria" panose="02040503050406030204" pitchFamily="18" charset="0"/>
              </a:rPr>
              <a:t> </a:t>
            </a:r>
            <a:endParaRPr lang="id-ID" sz="2400" b="1" i="1" dirty="0">
              <a:latin typeface="Cambria" panose="02040503050406030204" pitchFamily="18" charset="0"/>
            </a:endParaRPr>
          </a:p>
          <a:p>
            <a:pPr marL="285750" indent="-285750" algn="just">
              <a:buFont typeface="Arial" panose="020B0604020202020204" pitchFamily="34" charset="0"/>
              <a:buChar char="•"/>
            </a:pPr>
            <a:r>
              <a:rPr lang="id-ID" sz="2400" dirty="0">
                <a:latin typeface="Cambria" panose="02040503050406030204" pitchFamily="18" charset="0"/>
              </a:rPr>
              <a:t>Pendanaan RR yang dapat diusulkan oleh BNPB </a:t>
            </a:r>
            <a:r>
              <a:rPr lang="en-US" sz="2400" dirty="0" err="1">
                <a:latin typeface="Cambria" panose="02040503050406030204" pitchFamily="18" charset="0"/>
              </a:rPr>
              <a:t>berasal</a:t>
            </a:r>
            <a:r>
              <a:rPr lang="en-US" sz="2400" dirty="0">
                <a:latin typeface="Cambria" panose="02040503050406030204" pitchFamily="18" charset="0"/>
              </a:rPr>
              <a:t> </a:t>
            </a:r>
            <a:r>
              <a:rPr lang="en-US" sz="2400" dirty="0" err="1">
                <a:latin typeface="Cambria" panose="02040503050406030204" pitchFamily="18" charset="0"/>
              </a:rPr>
              <a:t>dari</a:t>
            </a:r>
            <a:r>
              <a:rPr lang="en-US" sz="2400" dirty="0">
                <a:latin typeface="Cambria" panose="02040503050406030204" pitchFamily="18" charset="0"/>
              </a:rPr>
              <a:t> </a:t>
            </a:r>
            <a:r>
              <a:rPr lang="id-ID" sz="2400" dirty="0">
                <a:latin typeface="Cambria" panose="02040503050406030204" pitchFamily="18" charset="0"/>
              </a:rPr>
              <a:t>dana cadangan</a:t>
            </a:r>
            <a:r>
              <a:rPr lang="en-US" sz="2400" dirty="0">
                <a:latin typeface="Cambria" panose="02040503050406030204" pitchFamily="18" charset="0"/>
              </a:rPr>
              <a:t>, </a:t>
            </a:r>
            <a:r>
              <a:rPr lang="en-US" sz="2400" dirty="0" smtClean="0">
                <a:latin typeface="Cambria" panose="02040503050406030204" pitchFamily="18" charset="0"/>
              </a:rPr>
              <a:t>yang </a:t>
            </a:r>
            <a:r>
              <a:rPr lang="en-US" sz="2400" dirty="0" err="1">
                <a:latin typeface="Cambria" panose="02040503050406030204" pitchFamily="18" charset="0"/>
              </a:rPr>
              <a:t>jumlahnya</a:t>
            </a:r>
            <a:r>
              <a:rPr lang="en-US" sz="2400" dirty="0">
                <a:latin typeface="Cambria" panose="02040503050406030204" pitchFamily="18" charset="0"/>
              </a:rPr>
              <a:t> </a:t>
            </a:r>
            <a:r>
              <a:rPr lang="en-US" sz="2400" dirty="0" err="1">
                <a:latin typeface="Cambria" panose="02040503050406030204" pitchFamily="18" charset="0"/>
              </a:rPr>
              <a:t>sangat</a:t>
            </a:r>
            <a:r>
              <a:rPr lang="en-US" sz="2400" dirty="0">
                <a:latin typeface="Cambria" panose="02040503050406030204" pitchFamily="18" charset="0"/>
              </a:rPr>
              <a:t> </a:t>
            </a:r>
            <a:r>
              <a:rPr lang="en-US" sz="2400" dirty="0" err="1">
                <a:latin typeface="Cambria" panose="02040503050406030204" pitchFamily="18" charset="0"/>
              </a:rPr>
              <a:t>kurang</a:t>
            </a:r>
            <a:r>
              <a:rPr lang="en-US" sz="2400" dirty="0">
                <a:latin typeface="Cambria" panose="02040503050406030204" pitchFamily="18" charset="0"/>
              </a:rPr>
              <a:t> </a:t>
            </a:r>
            <a:r>
              <a:rPr lang="en-US" sz="2400" dirty="0" err="1">
                <a:latin typeface="Cambria" panose="02040503050406030204" pitchFamily="18" charset="0"/>
              </a:rPr>
              <a:t>dari</a:t>
            </a:r>
            <a:r>
              <a:rPr lang="en-US" sz="2400" dirty="0">
                <a:latin typeface="Cambria" panose="02040503050406030204" pitchFamily="18" charset="0"/>
              </a:rPr>
              <a:t> </a:t>
            </a:r>
            <a:r>
              <a:rPr lang="en-US" sz="2400" dirty="0" smtClean="0">
                <a:latin typeface="Cambria" panose="02040503050406030204" pitchFamily="18" charset="0"/>
              </a:rPr>
              <a:t>yang </a:t>
            </a:r>
            <a:r>
              <a:rPr lang="en-US" sz="2400" dirty="0" err="1">
                <a:latin typeface="Cambria" panose="02040503050406030204" pitchFamily="18" charset="0"/>
              </a:rPr>
              <a:t>dibutuhkan</a:t>
            </a:r>
            <a:endParaRPr lang="id-ID" sz="2400" dirty="0">
              <a:latin typeface="Cambria" panose="02040503050406030204" pitchFamily="18" charset="0"/>
            </a:endParaRPr>
          </a:p>
          <a:p>
            <a:pPr marL="285750" indent="-285750" algn="just">
              <a:buFont typeface="Arial" panose="020B0604020202020204" pitchFamily="34" charset="0"/>
              <a:buChar char="•"/>
            </a:pPr>
            <a:r>
              <a:rPr lang="id-ID" sz="2400" dirty="0">
                <a:latin typeface="Cambria" panose="02040503050406030204" pitchFamily="18" charset="0"/>
              </a:rPr>
              <a:t>Kegiatan dan anggaran penanggulangan bencana termasuk RR, tersebar di berbagai K/L</a:t>
            </a:r>
          </a:p>
          <a:p>
            <a:pPr marL="285750" indent="-285750" algn="just">
              <a:buFont typeface="Arial" panose="020B0604020202020204" pitchFamily="34" charset="0"/>
              <a:buChar char="•"/>
            </a:pPr>
            <a:r>
              <a:rPr lang="id-ID" sz="2400" dirty="0">
                <a:latin typeface="Cambria" panose="02040503050406030204" pitchFamily="18" charset="0"/>
              </a:rPr>
              <a:t>BNPB tidak cukup akses untuk mengkoordinasikan dana RR yang ada pada beberapa K/L</a:t>
            </a:r>
            <a:endParaRPr lang="en-US" sz="2400" dirty="0">
              <a:latin typeface="Cambria" panose="02040503050406030204" pitchFamily="18" charset="0"/>
            </a:endParaRPr>
          </a:p>
        </p:txBody>
      </p:sp>
    </p:spTree>
    <p:extLst>
      <p:ext uri="{BB962C8B-B14F-4D97-AF65-F5344CB8AC3E}">
        <p14:creationId xmlns:p14="http://schemas.microsoft.com/office/powerpoint/2010/main" xmlns="" val="2812456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28142"/>
            <a:ext cx="9144000" cy="728472"/>
          </a:xfrm>
          <a:prstGeom prst="rect">
            <a:avLst/>
          </a:prstGeom>
          <a:solidFill>
            <a:schemeClr val="accent2">
              <a:lumMod val="75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noProof="0" dirty="0">
                <a:ln>
                  <a:noFill/>
                </a:ln>
                <a:solidFill>
                  <a:schemeClr val="bg1">
                    <a:lumMod val="95000"/>
                  </a:schemeClr>
                </a:solidFill>
                <a:effectLst/>
                <a:uLnTx/>
                <a:uFillTx/>
                <a:latin typeface="Cambria" panose="02040503050406030204" pitchFamily="18" charset="0"/>
                <a:ea typeface="+mj-ea"/>
                <a:cs typeface="+mj-cs"/>
              </a:rPr>
              <a:t>KONDISI YG DIHARAPKAN </a:t>
            </a:r>
            <a:endParaRPr kumimoji="0" lang="en-US" sz="4000" b="1" i="0" u="none" strike="noStrike" kern="1200" cap="none" spc="0" normalizeH="0" baseline="0" noProof="0" dirty="0">
              <a:ln>
                <a:noFill/>
              </a:ln>
              <a:solidFill>
                <a:schemeClr val="bg1">
                  <a:lumMod val="95000"/>
                </a:schemeClr>
              </a:solidFill>
              <a:effectLst/>
              <a:uLnTx/>
              <a:uFillTx/>
              <a:latin typeface="Cambria" panose="02040503050406030204" pitchFamily="18" charset="0"/>
              <a:ea typeface="+mj-ea"/>
              <a:cs typeface="+mj-cs"/>
            </a:endParaRPr>
          </a:p>
        </p:txBody>
      </p:sp>
      <p:sp>
        <p:nvSpPr>
          <p:cNvPr id="3" name="Rectangle 2"/>
          <p:cNvSpPr/>
          <p:nvPr/>
        </p:nvSpPr>
        <p:spPr>
          <a:xfrm>
            <a:off x="323528" y="1052736"/>
            <a:ext cx="3384376" cy="547260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971600" y="1110117"/>
            <a:ext cx="1818202" cy="369332"/>
          </a:xfrm>
          <a:prstGeom prst="rect">
            <a:avLst/>
          </a:prstGeom>
          <a:solidFill>
            <a:schemeClr val="accent6">
              <a:lumMod val="60000"/>
              <a:lumOff val="40000"/>
            </a:schemeClr>
          </a:solidFill>
        </p:spPr>
        <p:txBody>
          <a:bodyPr wrap="square" rtlCol="0">
            <a:spAutoFit/>
          </a:bodyPr>
          <a:lstStyle/>
          <a:p>
            <a:r>
              <a:rPr lang="en-US" dirty="0">
                <a:latin typeface="Cambria" panose="02040503050406030204" pitchFamily="18" charset="0"/>
              </a:rPr>
              <a:t>USULAN BNPB</a:t>
            </a:r>
          </a:p>
        </p:txBody>
      </p:sp>
      <p:sp>
        <p:nvSpPr>
          <p:cNvPr id="5" name="Rectangle 4"/>
          <p:cNvSpPr/>
          <p:nvPr/>
        </p:nvSpPr>
        <p:spPr>
          <a:xfrm>
            <a:off x="470807" y="4314918"/>
            <a:ext cx="3060340" cy="199440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Cambria" panose="02040503050406030204" pitchFamily="18" charset="0"/>
              </a:rPr>
              <a:t>RUANG LINGKUP:</a:t>
            </a:r>
          </a:p>
          <a:p>
            <a:pPr marL="166688" indent="-166688">
              <a:buFont typeface="Arial" panose="020B0604020202020204" pitchFamily="34" charset="0"/>
              <a:buChar char="•"/>
            </a:pPr>
            <a:r>
              <a:rPr lang="en-US" dirty="0">
                <a:solidFill>
                  <a:schemeClr val="tx1"/>
                </a:solidFill>
                <a:latin typeface="Cambria" panose="02040503050406030204" pitchFamily="18" charset="0"/>
              </a:rPr>
              <a:t>SEKTOR PERUMAHAN</a:t>
            </a:r>
          </a:p>
          <a:p>
            <a:pPr marL="166688" indent="-166688">
              <a:buFont typeface="Arial" panose="020B0604020202020204" pitchFamily="34" charset="0"/>
              <a:buChar char="•"/>
            </a:pPr>
            <a:r>
              <a:rPr lang="en-US" dirty="0">
                <a:solidFill>
                  <a:schemeClr val="tx1"/>
                </a:solidFill>
                <a:latin typeface="Cambria" panose="02040503050406030204" pitchFamily="18" charset="0"/>
              </a:rPr>
              <a:t>SEKTOR INFRASTRUKTUR</a:t>
            </a:r>
          </a:p>
          <a:p>
            <a:pPr marL="166688" indent="-166688">
              <a:buFont typeface="Arial" panose="020B0604020202020204" pitchFamily="34" charset="0"/>
              <a:buChar char="•"/>
            </a:pPr>
            <a:r>
              <a:rPr lang="en-US" dirty="0">
                <a:solidFill>
                  <a:schemeClr val="tx1"/>
                </a:solidFill>
                <a:latin typeface="Cambria" panose="02040503050406030204" pitchFamily="18" charset="0"/>
              </a:rPr>
              <a:t>SEKTOR SOSIAL</a:t>
            </a:r>
          </a:p>
          <a:p>
            <a:pPr marL="166688" indent="-166688">
              <a:buFont typeface="Arial" panose="020B0604020202020204" pitchFamily="34" charset="0"/>
              <a:buChar char="•"/>
            </a:pPr>
            <a:r>
              <a:rPr lang="en-US" dirty="0">
                <a:solidFill>
                  <a:schemeClr val="tx1"/>
                </a:solidFill>
                <a:latin typeface="Cambria" panose="02040503050406030204" pitchFamily="18" charset="0"/>
              </a:rPr>
              <a:t>SEKTOR EKONOMI PRODUKTIF</a:t>
            </a:r>
          </a:p>
          <a:p>
            <a:pPr marL="166688" indent="-166688">
              <a:buFont typeface="Arial" panose="020B0604020202020204" pitchFamily="34" charset="0"/>
              <a:buChar char="•"/>
            </a:pPr>
            <a:r>
              <a:rPr lang="en-US" dirty="0">
                <a:solidFill>
                  <a:schemeClr val="tx1"/>
                </a:solidFill>
                <a:latin typeface="Cambria" panose="02040503050406030204" pitchFamily="18" charset="0"/>
              </a:rPr>
              <a:t>LINTAS SEKTOR</a:t>
            </a:r>
          </a:p>
        </p:txBody>
      </p:sp>
      <p:sp>
        <p:nvSpPr>
          <p:cNvPr id="6" name="Rectangle 5"/>
          <p:cNvSpPr/>
          <p:nvPr/>
        </p:nvSpPr>
        <p:spPr>
          <a:xfrm>
            <a:off x="467544" y="1727374"/>
            <a:ext cx="3060340" cy="172819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8975" indent="-166688"/>
            <a:r>
              <a:rPr lang="en-US" i="1" dirty="0">
                <a:solidFill>
                  <a:schemeClr val="tx1"/>
                </a:solidFill>
                <a:latin typeface="Cambria" panose="02040503050406030204" pitchFamily="18" charset="0"/>
              </a:rPr>
              <a:t>KEWENANGAN:</a:t>
            </a:r>
          </a:p>
          <a:p>
            <a:pPr marL="688975" indent="-166688">
              <a:buFont typeface="Arial" panose="020B0604020202020204" pitchFamily="34" charset="0"/>
              <a:buChar char="•"/>
            </a:pPr>
            <a:r>
              <a:rPr lang="en-US" dirty="0">
                <a:solidFill>
                  <a:schemeClr val="tx1"/>
                </a:solidFill>
                <a:latin typeface="Cambria" panose="02040503050406030204" pitchFamily="18" charset="0"/>
              </a:rPr>
              <a:t>K/L</a:t>
            </a:r>
          </a:p>
          <a:p>
            <a:pPr marL="688975" indent="-166688">
              <a:buFont typeface="Arial" panose="020B0604020202020204" pitchFamily="34" charset="0"/>
              <a:buChar char="•"/>
            </a:pPr>
            <a:r>
              <a:rPr lang="en-US" dirty="0">
                <a:solidFill>
                  <a:schemeClr val="tx1"/>
                </a:solidFill>
                <a:latin typeface="Cambria" panose="02040503050406030204" pitchFamily="18" charset="0"/>
              </a:rPr>
              <a:t>PROVINSI</a:t>
            </a:r>
          </a:p>
          <a:p>
            <a:pPr marL="688975" indent="-166688">
              <a:buFont typeface="Arial" panose="020B0604020202020204" pitchFamily="34" charset="0"/>
              <a:buChar char="•"/>
            </a:pPr>
            <a:r>
              <a:rPr lang="en-US" dirty="0">
                <a:solidFill>
                  <a:schemeClr val="tx1"/>
                </a:solidFill>
                <a:latin typeface="Cambria" panose="02040503050406030204" pitchFamily="18" charset="0"/>
              </a:rPr>
              <a:t>KABUPATEN/KOTA</a:t>
            </a:r>
          </a:p>
          <a:p>
            <a:endParaRPr lang="en-US" dirty="0">
              <a:solidFill>
                <a:schemeClr val="tx1"/>
              </a:solidFill>
              <a:latin typeface="Cambria" panose="02040503050406030204" pitchFamily="18" charset="0"/>
            </a:endParaRPr>
          </a:p>
        </p:txBody>
      </p:sp>
      <p:sp>
        <p:nvSpPr>
          <p:cNvPr id="7" name="Rectangle 6"/>
          <p:cNvSpPr/>
          <p:nvPr/>
        </p:nvSpPr>
        <p:spPr>
          <a:xfrm>
            <a:off x="4932040" y="1479448"/>
            <a:ext cx="3065705" cy="245360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031940" y="4844298"/>
            <a:ext cx="1800200" cy="47569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mbria" panose="02040503050406030204" pitchFamily="18" charset="0"/>
              </a:rPr>
              <a:t>K/L TERKAIT</a:t>
            </a:r>
          </a:p>
        </p:txBody>
      </p:sp>
      <p:sp>
        <p:nvSpPr>
          <p:cNvPr id="9" name="Up-Down Arrow 8"/>
          <p:cNvSpPr/>
          <p:nvPr/>
        </p:nvSpPr>
        <p:spPr>
          <a:xfrm>
            <a:off x="1619672" y="3455566"/>
            <a:ext cx="484632" cy="824100"/>
          </a:xfrm>
          <a:prstGeom prst="up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945093" y="1512845"/>
            <a:ext cx="2939275" cy="369332"/>
          </a:xfrm>
          <a:prstGeom prst="rect">
            <a:avLst/>
          </a:prstGeom>
          <a:solidFill>
            <a:schemeClr val="accent6">
              <a:lumMod val="60000"/>
              <a:lumOff val="40000"/>
            </a:schemeClr>
          </a:solidFill>
        </p:spPr>
        <p:txBody>
          <a:bodyPr wrap="square" rtlCol="0">
            <a:spAutoFit/>
          </a:bodyPr>
          <a:lstStyle/>
          <a:p>
            <a:r>
              <a:rPr lang="en-US" dirty="0"/>
              <a:t>ALOKASI KEMEN. KEUANGAN</a:t>
            </a:r>
          </a:p>
        </p:txBody>
      </p:sp>
      <p:sp>
        <p:nvSpPr>
          <p:cNvPr id="11" name="Oval 10"/>
          <p:cNvSpPr/>
          <p:nvPr/>
        </p:nvSpPr>
        <p:spPr>
          <a:xfrm>
            <a:off x="4995254" y="2158847"/>
            <a:ext cx="2939275" cy="1377482"/>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ambria" panose="02040503050406030204" pitchFamily="18" charset="0"/>
              </a:rPr>
              <a:t>DANA CADANGAN PENANGGULANGAN BENCANA</a:t>
            </a:r>
          </a:p>
        </p:txBody>
      </p:sp>
      <p:sp>
        <p:nvSpPr>
          <p:cNvPr id="12" name="Rectangle 11"/>
          <p:cNvSpPr/>
          <p:nvPr/>
        </p:nvSpPr>
        <p:spPr>
          <a:xfrm>
            <a:off x="7097645" y="4844299"/>
            <a:ext cx="1800200" cy="47569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mbria" panose="02040503050406030204" pitchFamily="18" charset="0"/>
              </a:rPr>
              <a:t>PROVINSI</a:t>
            </a:r>
          </a:p>
        </p:txBody>
      </p:sp>
      <p:sp>
        <p:nvSpPr>
          <p:cNvPr id="13" name="Rectangle 12"/>
          <p:cNvSpPr/>
          <p:nvPr/>
        </p:nvSpPr>
        <p:spPr>
          <a:xfrm>
            <a:off x="5421693" y="5949280"/>
            <a:ext cx="2232248" cy="47569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mbria" panose="02040503050406030204" pitchFamily="18" charset="0"/>
              </a:rPr>
              <a:t>KABUPATEN/KOTA</a:t>
            </a:r>
          </a:p>
        </p:txBody>
      </p:sp>
      <p:cxnSp>
        <p:nvCxnSpPr>
          <p:cNvPr id="15" name="Straight Connector 14"/>
          <p:cNvCxnSpPr/>
          <p:nvPr/>
        </p:nvCxnSpPr>
        <p:spPr>
          <a:xfrm>
            <a:off x="6414730" y="3958799"/>
            <a:ext cx="0" cy="435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644008" y="4419675"/>
            <a:ext cx="3600400"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8244408" y="4419675"/>
            <a:ext cx="0" cy="435132"/>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647190" y="4419675"/>
            <a:ext cx="0" cy="435132"/>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414730" y="3951512"/>
            <a:ext cx="0" cy="1997768"/>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Right Arrow 26"/>
          <p:cNvSpPr/>
          <p:nvPr/>
        </p:nvSpPr>
        <p:spPr>
          <a:xfrm>
            <a:off x="3773612" y="2315824"/>
            <a:ext cx="1158426" cy="48463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509257" y="1933200"/>
            <a:ext cx="1520096" cy="276999"/>
          </a:xfrm>
          <a:prstGeom prst="rect">
            <a:avLst/>
          </a:prstGeom>
          <a:noFill/>
        </p:spPr>
        <p:txBody>
          <a:bodyPr wrap="none" rtlCol="0">
            <a:spAutoFit/>
          </a:bodyPr>
          <a:lstStyle/>
          <a:p>
            <a:r>
              <a:rPr lang="en-US" sz="1200" i="1" dirty="0"/>
              <a:t>Poll  </a:t>
            </a:r>
            <a:r>
              <a:rPr lang="en-US" sz="1200" i="1" dirty="0" err="1"/>
              <a:t>dan</a:t>
            </a:r>
            <a:r>
              <a:rPr lang="en-US" sz="1200" i="1" dirty="0"/>
              <a:t> </a:t>
            </a:r>
            <a:r>
              <a:rPr lang="en-US" sz="1200" i="1" dirty="0" err="1"/>
              <a:t>diperbesar</a:t>
            </a:r>
            <a:r>
              <a:rPr lang="en-US" sz="1200" i="1" dirty="0"/>
              <a:t> ?</a:t>
            </a:r>
          </a:p>
        </p:txBody>
      </p:sp>
      <p:sp>
        <p:nvSpPr>
          <p:cNvPr id="16" name="TextBox 15"/>
          <p:cNvSpPr txBox="1"/>
          <p:nvPr/>
        </p:nvSpPr>
        <p:spPr>
          <a:xfrm>
            <a:off x="6578418" y="5528703"/>
            <a:ext cx="837806" cy="369332"/>
          </a:xfrm>
          <a:prstGeom prst="rect">
            <a:avLst/>
          </a:prstGeom>
          <a:noFill/>
        </p:spPr>
        <p:txBody>
          <a:bodyPr wrap="square" rtlCol="0">
            <a:spAutoFit/>
          </a:bodyPr>
          <a:lstStyle/>
          <a:p>
            <a:r>
              <a:rPr lang="en-US" i="1" dirty="0" err="1"/>
              <a:t>hibah</a:t>
            </a:r>
            <a:endParaRPr lang="en-US" i="1" dirty="0"/>
          </a:p>
        </p:txBody>
      </p:sp>
      <p:sp>
        <p:nvSpPr>
          <p:cNvPr id="22" name="TextBox 21"/>
          <p:cNvSpPr txBox="1"/>
          <p:nvPr/>
        </p:nvSpPr>
        <p:spPr>
          <a:xfrm>
            <a:off x="7354017" y="4513191"/>
            <a:ext cx="837806" cy="369332"/>
          </a:xfrm>
          <a:prstGeom prst="rect">
            <a:avLst/>
          </a:prstGeom>
          <a:noFill/>
        </p:spPr>
        <p:txBody>
          <a:bodyPr wrap="square" rtlCol="0">
            <a:spAutoFit/>
          </a:bodyPr>
          <a:lstStyle/>
          <a:p>
            <a:r>
              <a:rPr lang="en-US" i="1" dirty="0" err="1"/>
              <a:t>hibah</a:t>
            </a:r>
            <a:endParaRPr lang="en-US" i="1" dirty="0"/>
          </a:p>
        </p:txBody>
      </p:sp>
      <p:sp>
        <p:nvSpPr>
          <p:cNvPr id="26" name="TextBox 25"/>
          <p:cNvSpPr txBox="1"/>
          <p:nvPr/>
        </p:nvSpPr>
        <p:spPr>
          <a:xfrm>
            <a:off x="4662085" y="4427788"/>
            <a:ext cx="1222639" cy="369332"/>
          </a:xfrm>
          <a:prstGeom prst="rect">
            <a:avLst/>
          </a:prstGeom>
          <a:noFill/>
        </p:spPr>
        <p:txBody>
          <a:bodyPr wrap="square" rtlCol="0">
            <a:spAutoFit/>
          </a:bodyPr>
          <a:lstStyle/>
          <a:p>
            <a:r>
              <a:rPr lang="en-US" i="1" dirty="0" err="1"/>
              <a:t>Alokasi</a:t>
            </a:r>
            <a:r>
              <a:rPr lang="en-US" i="1" dirty="0"/>
              <a:t> ???</a:t>
            </a:r>
          </a:p>
        </p:txBody>
      </p:sp>
    </p:spTree>
    <p:extLst>
      <p:ext uri="{BB962C8B-B14F-4D97-AF65-F5344CB8AC3E}">
        <p14:creationId xmlns:p14="http://schemas.microsoft.com/office/powerpoint/2010/main" xmlns="" val="1021083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19780"/>
            <a:ext cx="7931224" cy="728472"/>
          </a:xfrm>
          <a:prstGeom prst="rect">
            <a:avLst/>
          </a:prstGeom>
          <a:solidFill>
            <a:schemeClr val="accent2"/>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a:solidFill>
                  <a:schemeClr val="bg1">
                    <a:lumMod val="95000"/>
                  </a:schemeClr>
                </a:solidFill>
                <a:latin typeface="Cambria" panose="02040503050406030204" pitchFamily="18" charset="0"/>
                <a:ea typeface="+mj-ea"/>
                <a:cs typeface="+mj-cs"/>
              </a:rPr>
              <a:t>PRINSIP DASAR</a:t>
            </a:r>
            <a:endParaRPr kumimoji="0" lang="en-US" sz="4000" b="1" i="0" u="none" strike="noStrike" kern="1200" cap="none" spc="0" normalizeH="0" baseline="0" noProof="0" dirty="0">
              <a:ln>
                <a:noFill/>
              </a:ln>
              <a:solidFill>
                <a:schemeClr val="bg1">
                  <a:lumMod val="95000"/>
                </a:schemeClr>
              </a:solidFill>
              <a:effectLst/>
              <a:uLnTx/>
              <a:uFillTx/>
              <a:latin typeface="Cambria" panose="02040503050406030204" pitchFamily="18" charset="0"/>
              <a:ea typeface="+mj-ea"/>
              <a:cs typeface="+mj-cs"/>
            </a:endParaRPr>
          </a:p>
        </p:txBody>
      </p:sp>
      <p:sp>
        <p:nvSpPr>
          <p:cNvPr id="18" name="Slide Number Placeholder 3"/>
          <p:cNvSpPr>
            <a:spLocks noGrp="1"/>
          </p:cNvSpPr>
          <p:nvPr>
            <p:ph type="sldNum" sz="quarter" idx="12"/>
          </p:nvPr>
        </p:nvSpPr>
        <p:spPr>
          <a:xfrm>
            <a:off x="7747392" y="6492875"/>
            <a:ext cx="2133600" cy="365125"/>
          </a:xfrm>
          <a:prstGeom prst="ellipse">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CEC6223-48AB-4AAB-9BBD-9A97D12BA105}" type="slidenum">
              <a:rPr kumimoji="0" lang="id-ID" sz="12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id-ID" sz="1200" b="0" i="0" u="none" strike="noStrike" kern="0" cap="none" spc="0" normalizeH="0" baseline="0" noProof="0" dirty="0">
              <a:ln>
                <a:noFill/>
              </a:ln>
              <a:solidFill>
                <a:prstClr val="black"/>
              </a:solidFill>
              <a:effectLst/>
              <a:uLnTx/>
              <a:uFillTx/>
            </a:endParaRPr>
          </a:p>
        </p:txBody>
      </p:sp>
      <p:sp>
        <p:nvSpPr>
          <p:cNvPr id="15" name="Content Placeholder 2"/>
          <p:cNvSpPr>
            <a:spLocks noGrp="1"/>
          </p:cNvSpPr>
          <p:nvPr>
            <p:ph idx="1"/>
          </p:nvPr>
        </p:nvSpPr>
        <p:spPr>
          <a:xfrm>
            <a:off x="628650" y="1081825"/>
            <a:ext cx="7886700" cy="5095138"/>
          </a:xfrm>
        </p:spPr>
        <p:txBody>
          <a:bodyPr>
            <a:noAutofit/>
          </a:bodyPr>
          <a:lstStyle/>
          <a:p>
            <a:pPr marL="342900" lvl="1" indent="-342900" hangingPunct="0">
              <a:buFont typeface="Wingdings" pitchFamily="2" charset="2"/>
              <a:buChar char="§"/>
            </a:pPr>
            <a:r>
              <a:rPr lang="id-ID" sz="1800" dirty="0">
                <a:latin typeface="Cambria" pitchFamily="18" charset="0"/>
              </a:rPr>
              <a:t>Pemerintah dan Pemerintah Daerah bersama masyarakat, Dunia Usaha dan BUMD/N bertanggung jawab dalam penyelenggaraan rehabilitasi dan rekonstruksi pascabencana.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Pendanaan pascabencana digunakan untuk kegiatan rehabilitasi dan rekonstruksi sarana prasarana fisik dan non fisik yang terkena dampak langsung maupun tidak langsung sesuai ketentuan.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Membangun kembali lebih baik dan aman (</a:t>
            </a:r>
            <a:r>
              <a:rPr lang="id-ID" sz="1800" i="1" dirty="0">
                <a:latin typeface="Cambria" pitchFamily="18" charset="0"/>
              </a:rPr>
              <a:t>Build Back Better and Safer</a:t>
            </a:r>
            <a:r>
              <a:rPr lang="id-ID" sz="1800" dirty="0">
                <a:latin typeface="Cambria" pitchFamily="18" charset="0"/>
              </a:rPr>
              <a:t>) yang berbasis konsep pengurangan risiko bencana.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Mengarah pada pencapaian kemandirian masyarakat, program berkelanjutan, serta perwujudan tata kelola pemerintahan yang baik.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Menggunakan pendekatan sosial budaya, adat istiadat dan mengutamakan penggunaan sumber daya setempat.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Dilaksanakan tepat waktu secara terencana, terpadu, koordinatif dan berkesinambungan dengan perencanaan pembangunan daerah.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Mendahulukan kepentingan kelompok rentan seperti lansia, perempuan, anak-anak, dan penyandang cacat serta mengedepankan keadilan dan kesetaraan gender.</a:t>
            </a:r>
            <a:endParaRPr lang="en-US" sz="1800" dirty="0">
              <a:latin typeface="Cambria" pitchFamily="18" charset="0"/>
            </a:endParaRPr>
          </a:p>
          <a:p>
            <a:pPr marL="514350" indent="-514350">
              <a:buFont typeface="+mj-lt"/>
              <a:buAutoNum type="arabicPeriod"/>
            </a:pPr>
            <a:endParaRPr lang="en-US" sz="1800" dirty="0">
              <a:latin typeface="Cambria" pitchFamily="18" charset="0"/>
            </a:endParaRPr>
          </a:p>
        </p:txBody>
      </p:sp>
    </p:spTree>
    <p:extLst>
      <p:ext uri="{BB962C8B-B14F-4D97-AF65-F5344CB8AC3E}">
        <p14:creationId xmlns:p14="http://schemas.microsoft.com/office/powerpoint/2010/main" xmlns="" val="485783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26"/>
          <p:cNvSpPr txBox="1">
            <a:spLocks noGrp="1"/>
          </p:cNvSpPr>
          <p:nvPr/>
        </p:nvSpPr>
        <p:spPr bwMode="auto">
          <a:xfrm>
            <a:off x="8647113" y="6407150"/>
            <a:ext cx="3651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9685" tIns="54843" rIns="109685" bIns="54843" anchor="b"/>
          <a:lstStyle>
            <a:lvl1pPr defTabSz="1098550" eaLnBrk="0" hangingPunct="0">
              <a:defRPr sz="2400">
                <a:solidFill>
                  <a:schemeClr val="tx1"/>
                </a:solidFill>
                <a:latin typeface="Arial" pitchFamily="34" charset="0"/>
              </a:defRPr>
            </a:lvl1pPr>
            <a:lvl2pPr marL="742950" indent="-285750" defTabSz="1098550" eaLnBrk="0" hangingPunct="0">
              <a:defRPr sz="2400">
                <a:solidFill>
                  <a:schemeClr val="tx1"/>
                </a:solidFill>
                <a:latin typeface="Arial" pitchFamily="34" charset="0"/>
              </a:defRPr>
            </a:lvl2pPr>
            <a:lvl3pPr marL="1143000" indent="-228600" defTabSz="1098550" eaLnBrk="0" hangingPunct="0">
              <a:defRPr sz="2400">
                <a:solidFill>
                  <a:schemeClr val="tx1"/>
                </a:solidFill>
                <a:latin typeface="Arial" pitchFamily="34" charset="0"/>
              </a:defRPr>
            </a:lvl3pPr>
            <a:lvl4pPr marL="1600200" indent="-228600" defTabSz="1098550" eaLnBrk="0" hangingPunct="0">
              <a:defRPr sz="2400">
                <a:solidFill>
                  <a:schemeClr val="tx1"/>
                </a:solidFill>
                <a:latin typeface="Arial" pitchFamily="34" charset="0"/>
              </a:defRPr>
            </a:lvl4pPr>
            <a:lvl5pPr marL="2057400" indent="-228600" defTabSz="1098550" eaLnBrk="0" hangingPunct="0">
              <a:defRPr sz="2400">
                <a:solidFill>
                  <a:schemeClr val="tx1"/>
                </a:solidFill>
                <a:latin typeface="Arial" pitchFamily="34" charset="0"/>
              </a:defRPr>
            </a:lvl5pPr>
            <a:lvl6pPr marL="2514600" indent="-228600" defTabSz="1098550" eaLnBrk="0" fontAlgn="base" hangingPunct="0">
              <a:spcBef>
                <a:spcPct val="0"/>
              </a:spcBef>
              <a:spcAft>
                <a:spcPct val="0"/>
              </a:spcAft>
              <a:defRPr sz="2400">
                <a:solidFill>
                  <a:schemeClr val="tx1"/>
                </a:solidFill>
                <a:latin typeface="Arial" pitchFamily="34" charset="0"/>
              </a:defRPr>
            </a:lvl6pPr>
            <a:lvl7pPr marL="2971800" indent="-228600" defTabSz="1098550" eaLnBrk="0" fontAlgn="base" hangingPunct="0">
              <a:spcBef>
                <a:spcPct val="0"/>
              </a:spcBef>
              <a:spcAft>
                <a:spcPct val="0"/>
              </a:spcAft>
              <a:defRPr sz="2400">
                <a:solidFill>
                  <a:schemeClr val="tx1"/>
                </a:solidFill>
                <a:latin typeface="Arial" pitchFamily="34" charset="0"/>
              </a:defRPr>
            </a:lvl7pPr>
            <a:lvl8pPr marL="3429000" indent="-228600" defTabSz="1098550" eaLnBrk="0" fontAlgn="base" hangingPunct="0">
              <a:spcBef>
                <a:spcPct val="0"/>
              </a:spcBef>
              <a:spcAft>
                <a:spcPct val="0"/>
              </a:spcAft>
              <a:defRPr sz="2400">
                <a:solidFill>
                  <a:schemeClr val="tx1"/>
                </a:solidFill>
                <a:latin typeface="Arial" pitchFamily="34" charset="0"/>
              </a:defRPr>
            </a:lvl8pPr>
            <a:lvl9pPr marL="3886200" indent="-228600" defTabSz="1098550" eaLnBrk="0" fontAlgn="base" hangingPunct="0">
              <a:spcBef>
                <a:spcPct val="0"/>
              </a:spcBef>
              <a:spcAft>
                <a:spcPct val="0"/>
              </a:spcAft>
              <a:defRPr sz="2400">
                <a:solidFill>
                  <a:schemeClr val="tx1"/>
                </a:solidFill>
                <a:latin typeface="Arial" pitchFamily="34" charset="0"/>
              </a:defRPr>
            </a:lvl9pPr>
          </a:lstStyle>
          <a:p>
            <a:pPr algn="r" eaLnBrk="1" hangingPunct="1"/>
            <a:fld id="{DA83048B-6278-4AF5-8DF6-51A08BAE4808}" type="slidenum">
              <a:rPr lang="en-US" sz="1200">
                <a:solidFill>
                  <a:srgbClr val="FFFFFF"/>
                </a:solidFill>
                <a:ea typeface="ヒラギノ角ゴ Pro W3" pitchFamily="1" charset="-128"/>
              </a:rPr>
              <a:pPr algn="r" eaLnBrk="1" hangingPunct="1"/>
              <a:t>2</a:t>
            </a:fld>
            <a:endParaRPr lang="en-US" sz="1200" dirty="0">
              <a:solidFill>
                <a:srgbClr val="FFFFFF"/>
              </a:solidFill>
              <a:ea typeface="ヒラギノ角ゴ Pro W3" pitchFamily="1" charset="-128"/>
            </a:endParaRPr>
          </a:p>
        </p:txBody>
      </p:sp>
      <p:sp>
        <p:nvSpPr>
          <p:cNvPr id="322563" name="Text Box 3"/>
          <p:cNvSpPr txBox="1">
            <a:spLocks noChangeArrowheads="1"/>
          </p:cNvSpPr>
          <p:nvPr/>
        </p:nvSpPr>
        <p:spPr bwMode="auto">
          <a:xfrm>
            <a:off x="-5556" y="16156"/>
            <a:ext cx="9149556" cy="541644"/>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square" lIns="109685" tIns="54843" rIns="109685" bIns="54843">
            <a:spAutoFit/>
          </a:bodyPr>
          <a:lstStyle/>
          <a:p>
            <a:pPr algn="ctr" defTabSz="1098550">
              <a:defRPr/>
            </a:pPr>
            <a:r>
              <a:rPr lang="id-ID" sz="2800" b="1" dirty="0">
                <a:solidFill>
                  <a:schemeClr val="bg1"/>
                </a:solidFill>
                <a:latin typeface="Cambria" panose="02040503050406030204" pitchFamily="18" charset="0"/>
                <a:ea typeface="ヒラギノ角ゴ Pro W3" pitchFamily="1" charset="-128"/>
              </a:rPr>
              <a:t>UU No 24 Tahun 2007</a:t>
            </a:r>
            <a:endParaRPr lang="en-US" sz="2800" b="1" dirty="0">
              <a:solidFill>
                <a:schemeClr val="bg1"/>
              </a:solidFill>
              <a:latin typeface="Cambria" panose="02040503050406030204" pitchFamily="18" charset="0"/>
              <a:ea typeface="ヒラギノ角ゴ Pro W3" pitchFamily="1" charset="-128"/>
            </a:endParaRPr>
          </a:p>
        </p:txBody>
      </p:sp>
      <p:sp>
        <p:nvSpPr>
          <p:cNvPr id="2" name="Rectangle 1"/>
          <p:cNvSpPr/>
          <p:nvPr/>
        </p:nvSpPr>
        <p:spPr>
          <a:xfrm>
            <a:off x="251520" y="944724"/>
            <a:ext cx="4104456" cy="234026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800" dirty="0">
                <a:solidFill>
                  <a:schemeClr val="tx1"/>
                </a:solidFill>
                <a:latin typeface="Cambria" panose="02040503050406030204" pitchFamily="18" charset="0"/>
              </a:rPr>
              <a:t>Penyelenggaraan PB:</a:t>
            </a:r>
          </a:p>
          <a:p>
            <a:pPr marL="285750" indent="-285750" algn="just">
              <a:buFont typeface="Wingdings" panose="05000000000000000000" pitchFamily="2" charset="2"/>
              <a:buChar char="§"/>
            </a:pPr>
            <a:r>
              <a:rPr lang="id-ID" sz="2800" dirty="0">
                <a:solidFill>
                  <a:schemeClr val="tx1"/>
                </a:solidFill>
                <a:latin typeface="Cambria" panose="02040503050406030204" pitchFamily="18" charset="0"/>
              </a:rPr>
              <a:t>Prabencana</a:t>
            </a:r>
          </a:p>
          <a:p>
            <a:pPr marL="285750" indent="-285750" algn="just">
              <a:buFont typeface="Wingdings" panose="05000000000000000000" pitchFamily="2" charset="2"/>
              <a:buChar char="§"/>
            </a:pPr>
            <a:r>
              <a:rPr lang="id-ID" sz="2800" dirty="0">
                <a:solidFill>
                  <a:schemeClr val="tx1"/>
                </a:solidFill>
                <a:latin typeface="Cambria" panose="02040503050406030204" pitchFamily="18" charset="0"/>
              </a:rPr>
              <a:t>Saat Tanggap Darurat</a:t>
            </a:r>
          </a:p>
          <a:p>
            <a:pPr marL="285750" indent="-285750" algn="just">
              <a:buFont typeface="Wingdings" panose="05000000000000000000" pitchFamily="2" charset="2"/>
              <a:buChar char="§"/>
            </a:pPr>
            <a:r>
              <a:rPr lang="id-ID" sz="2800" dirty="0">
                <a:solidFill>
                  <a:schemeClr val="tx1"/>
                </a:solidFill>
                <a:latin typeface="Cambria" panose="02040503050406030204" pitchFamily="18" charset="0"/>
              </a:rPr>
              <a:t>Pascabencana</a:t>
            </a:r>
          </a:p>
        </p:txBody>
      </p:sp>
      <p:sp>
        <p:nvSpPr>
          <p:cNvPr id="3" name="Rectangle 2"/>
          <p:cNvSpPr/>
          <p:nvPr/>
        </p:nvSpPr>
        <p:spPr>
          <a:xfrm>
            <a:off x="5364088" y="980728"/>
            <a:ext cx="2808312" cy="187220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a:solidFill>
                  <a:schemeClr val="tx1"/>
                </a:solidFill>
                <a:latin typeface="Cambria" panose="02040503050406030204" pitchFamily="18" charset="0"/>
              </a:rPr>
              <a:t>Pemerintah membentuk BNPB</a:t>
            </a:r>
          </a:p>
        </p:txBody>
      </p:sp>
      <p:cxnSp>
        <p:nvCxnSpPr>
          <p:cNvPr id="5" name="Straight Arrow Connector 4"/>
          <p:cNvCxnSpPr/>
          <p:nvPr/>
        </p:nvCxnSpPr>
        <p:spPr>
          <a:xfrm>
            <a:off x="4355976" y="1916832"/>
            <a:ext cx="1008112" cy="0"/>
          </a:xfrm>
          <a:prstGeom prst="straightConnector1">
            <a:avLst/>
          </a:prstGeom>
          <a:ln w="762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5364088" y="3789040"/>
            <a:ext cx="2808312" cy="184925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dirty="0">
                <a:solidFill>
                  <a:schemeClr val="tx1"/>
                </a:solidFill>
                <a:latin typeface="Cambria" panose="02040503050406030204" pitchFamily="18" charset="0"/>
              </a:rPr>
              <a:t>bertindak            cepat dan tepat serta efektif dan efisien</a:t>
            </a:r>
            <a:endParaRPr lang="id-ID" sz="2400" dirty="0">
              <a:solidFill>
                <a:schemeClr val="tx1"/>
              </a:solidFill>
            </a:endParaRPr>
          </a:p>
        </p:txBody>
      </p:sp>
      <p:sp>
        <p:nvSpPr>
          <p:cNvPr id="8" name="Down Arrow 7"/>
          <p:cNvSpPr/>
          <p:nvPr/>
        </p:nvSpPr>
        <p:spPr>
          <a:xfrm>
            <a:off x="6516216" y="2924944"/>
            <a:ext cx="484632" cy="756084"/>
          </a:xfrm>
          <a:prstGeom prst="downArrow">
            <a:avLst/>
          </a:prstGeom>
          <a:solidFill>
            <a:schemeClr val="accent2">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TextBox 3"/>
          <p:cNvSpPr txBox="1"/>
          <p:nvPr/>
        </p:nvSpPr>
        <p:spPr>
          <a:xfrm>
            <a:off x="425125" y="6021288"/>
            <a:ext cx="7819283" cy="338554"/>
          </a:xfrm>
          <a:prstGeom prst="rect">
            <a:avLst/>
          </a:prstGeom>
          <a:noFill/>
        </p:spPr>
        <p:txBody>
          <a:bodyPr wrap="square" rtlCol="0">
            <a:spAutoFit/>
          </a:bodyPr>
          <a:lstStyle/>
          <a:p>
            <a:pPr marL="285750" indent="-285750"/>
            <a:r>
              <a:rPr lang="id-ID" sz="1600" dirty="0">
                <a:latin typeface="Cambria" panose="02040503050406030204" pitchFamily="18" charset="0"/>
              </a:rPr>
              <a:t>Untuk bertindak cepat, perlu dukungan penyediaan anggaran yang tepat  waktu</a:t>
            </a:r>
          </a:p>
        </p:txBody>
      </p:sp>
    </p:spTree>
    <p:extLst>
      <p:ext uri="{BB962C8B-B14F-4D97-AF65-F5344CB8AC3E}">
        <p14:creationId xmlns:p14="http://schemas.microsoft.com/office/powerpoint/2010/main" xmlns="" val="2582984056"/>
      </p:ext>
    </p:extLst>
  </p:cSld>
  <p:clrMapOvr>
    <a:masterClrMapping/>
  </p:clrMapOvr>
  <p:transition spd="slow">
    <p:circl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09728"/>
            <a:ext cx="7859216" cy="728472"/>
          </a:xfrm>
          <a:prstGeom prst="rect">
            <a:avLst/>
          </a:prstGeom>
          <a:solidFill>
            <a:schemeClr val="accent2"/>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a:solidFill>
                  <a:schemeClr val="bg1">
                    <a:lumMod val="95000"/>
                  </a:schemeClr>
                </a:solidFill>
                <a:latin typeface="Cambria" panose="02040503050406030204" pitchFamily="18" charset="0"/>
                <a:ea typeface="+mj-ea"/>
                <a:cs typeface="+mj-cs"/>
              </a:rPr>
              <a:t>KEBIJAKAN</a:t>
            </a:r>
            <a:endParaRPr kumimoji="0" lang="en-US" sz="4000" b="1" i="0" u="none" strike="noStrike" kern="1200" cap="none" spc="0" normalizeH="0" baseline="0" noProof="0" dirty="0">
              <a:ln>
                <a:noFill/>
              </a:ln>
              <a:solidFill>
                <a:schemeClr val="bg1">
                  <a:lumMod val="95000"/>
                </a:schemeClr>
              </a:solidFill>
              <a:effectLst/>
              <a:uLnTx/>
              <a:uFillTx/>
              <a:latin typeface="Cambria" panose="02040503050406030204" pitchFamily="18" charset="0"/>
              <a:ea typeface="+mj-ea"/>
              <a:cs typeface="+mj-cs"/>
            </a:endParaRPr>
          </a:p>
        </p:txBody>
      </p:sp>
      <p:sp>
        <p:nvSpPr>
          <p:cNvPr id="18" name="Slide Number Placeholder 3"/>
          <p:cNvSpPr>
            <a:spLocks noGrp="1"/>
          </p:cNvSpPr>
          <p:nvPr>
            <p:ph type="sldNum" sz="quarter" idx="12"/>
          </p:nvPr>
        </p:nvSpPr>
        <p:spPr>
          <a:xfrm>
            <a:off x="7747392" y="6492875"/>
            <a:ext cx="2133600" cy="365125"/>
          </a:xfrm>
          <a:prstGeom prst="ellipse">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CEC6223-48AB-4AAB-9BBD-9A97D12BA105}" type="slidenum">
              <a:rPr kumimoji="0" lang="id-ID" sz="12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a:t>
            </a:fld>
            <a:endParaRPr kumimoji="0" lang="id-ID" sz="1200" b="0" i="0" u="none" strike="noStrike" kern="0" cap="none" spc="0" normalizeH="0" baseline="0" noProof="0" dirty="0">
              <a:ln>
                <a:noFill/>
              </a:ln>
              <a:solidFill>
                <a:prstClr val="black"/>
              </a:solidFill>
              <a:effectLst/>
              <a:uLnTx/>
              <a:uFillTx/>
            </a:endParaRPr>
          </a:p>
        </p:txBody>
      </p:sp>
      <p:sp>
        <p:nvSpPr>
          <p:cNvPr id="8" name="Content Placeholder 2"/>
          <p:cNvSpPr>
            <a:spLocks noGrp="1"/>
          </p:cNvSpPr>
          <p:nvPr>
            <p:ph idx="1"/>
          </p:nvPr>
        </p:nvSpPr>
        <p:spPr>
          <a:xfrm>
            <a:off x="473935" y="980728"/>
            <a:ext cx="8212865" cy="5328591"/>
          </a:xfrm>
        </p:spPr>
        <p:txBody>
          <a:bodyPr>
            <a:noAutofit/>
          </a:bodyPr>
          <a:lstStyle/>
          <a:p>
            <a:pPr marL="342900" lvl="1" indent="-342900" hangingPunct="0">
              <a:buFont typeface="Wingdings" pitchFamily="2" charset="2"/>
              <a:buChar char="§"/>
            </a:pPr>
            <a:r>
              <a:rPr lang="id-ID" sz="1800" dirty="0">
                <a:latin typeface="Cambria" pitchFamily="18" charset="0"/>
              </a:rPr>
              <a:t>Pelaksanaan kegiatan rehabilitasi dan rekonstruksi menggunakan pendekatan tugas dan fungsi serta kewenangan pemerintah, pemerintah provinsi/kabupaten/kota dan institusi non pemerintah terkait.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Pemerintah kabupaten/kota wajib menggunakan dana penanggulangan bencana dari APBD kabupaten/kota.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Dalam hal APBD Kabupaten/Kota tidak memadai, maka pemerintah kabupaten/kota dapat mengusulkan dana bantuan kepada pemerintah provinsi melalui APBD Provinsi.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Dalam hal Pemerintah Provinsi tidak mampu untuk memberikan bantuan, maka dengan suatu surat rekomendasi Gubernur, maka usulan dana bantuan Pemerintah kabupaten/Kota dapat diteruskan kepada Pemerintah melalui BNPB.</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Pemerintah provinsi wajib menggunakan dana penanggulangan bencana dari APBD Provinsi. </a:t>
            </a:r>
            <a:endParaRPr lang="en-US" sz="1800" dirty="0">
              <a:latin typeface="Cambria" pitchFamily="18" charset="0"/>
            </a:endParaRPr>
          </a:p>
          <a:p>
            <a:pPr marL="342900" lvl="1" indent="-342900" hangingPunct="0">
              <a:buFont typeface="Wingdings" pitchFamily="2" charset="2"/>
              <a:buChar char="§"/>
            </a:pPr>
            <a:r>
              <a:rPr lang="id-ID" sz="1800" dirty="0">
                <a:latin typeface="Cambria" pitchFamily="18" charset="0"/>
              </a:rPr>
              <a:t>Dalam hal APBD Provinsi tidak memadai, pemerintah provinsi dapat mengusulkan dana bantuan kepada pemerintah. </a:t>
            </a:r>
          </a:p>
          <a:p>
            <a:pPr marL="342900" lvl="1" indent="-342900" hangingPunct="0">
              <a:buFont typeface="Wingdings" pitchFamily="2" charset="2"/>
              <a:buChar char="§"/>
            </a:pPr>
            <a:r>
              <a:rPr lang="id-ID" sz="1800" dirty="0">
                <a:latin typeface="Cambria" pitchFamily="18" charset="0"/>
              </a:rPr>
              <a:t>Dana bantuan rehabilitasi dan rekonstruksi dari Pemerintah kepada Pemerintah daerah diberikan dalam bentuk Hibah.</a:t>
            </a:r>
            <a:endParaRPr lang="en-US" sz="1800" dirty="0">
              <a:latin typeface="Cambria" pitchFamily="18" charset="0"/>
            </a:endParaRPr>
          </a:p>
        </p:txBody>
      </p:sp>
    </p:spTree>
    <p:extLst>
      <p:ext uri="{BB962C8B-B14F-4D97-AF65-F5344CB8AC3E}">
        <p14:creationId xmlns:p14="http://schemas.microsoft.com/office/powerpoint/2010/main" xmlns="" val="433747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09728"/>
            <a:ext cx="7931224" cy="728472"/>
          </a:xfrm>
          <a:prstGeom prst="rect">
            <a:avLst/>
          </a:prstGeom>
          <a:solidFill>
            <a:schemeClr val="accent2"/>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bg1">
                    <a:lumMod val="95000"/>
                  </a:schemeClr>
                </a:solidFill>
                <a:effectLst/>
                <a:uLnTx/>
                <a:uFillTx/>
                <a:latin typeface="Cambria" panose="02040503050406030204" pitchFamily="18" charset="0"/>
                <a:ea typeface="+mj-ea"/>
                <a:cs typeface="+mj-cs"/>
              </a:rPr>
              <a:t>KEBIJAKAN (</a:t>
            </a:r>
            <a:r>
              <a:rPr kumimoji="0" lang="en-US" sz="4000" b="1" i="0" u="none" strike="noStrike" kern="1200" cap="none" spc="0" normalizeH="0" baseline="0" noProof="0" dirty="0" err="1">
                <a:ln>
                  <a:noFill/>
                </a:ln>
                <a:solidFill>
                  <a:schemeClr val="bg1">
                    <a:lumMod val="95000"/>
                  </a:schemeClr>
                </a:solidFill>
                <a:effectLst/>
                <a:uLnTx/>
                <a:uFillTx/>
                <a:latin typeface="Cambria" panose="02040503050406030204" pitchFamily="18" charset="0"/>
                <a:ea typeface="+mj-ea"/>
                <a:cs typeface="+mj-cs"/>
              </a:rPr>
              <a:t>Lanjutan</a:t>
            </a:r>
            <a:r>
              <a:rPr kumimoji="0" lang="en-US" sz="4000" b="1" i="0" u="none" strike="noStrike" kern="1200" cap="none" spc="0" normalizeH="0" baseline="0" noProof="0" dirty="0">
                <a:ln>
                  <a:noFill/>
                </a:ln>
                <a:solidFill>
                  <a:schemeClr val="bg1">
                    <a:lumMod val="95000"/>
                  </a:schemeClr>
                </a:solidFill>
                <a:effectLst/>
                <a:uLnTx/>
                <a:uFillTx/>
                <a:latin typeface="Cambria" panose="02040503050406030204" pitchFamily="18" charset="0"/>
                <a:ea typeface="+mj-ea"/>
                <a:cs typeface="+mj-cs"/>
              </a:rPr>
              <a:t>)</a:t>
            </a:r>
          </a:p>
        </p:txBody>
      </p:sp>
      <p:sp>
        <p:nvSpPr>
          <p:cNvPr id="18" name="Slide Number Placeholder 3"/>
          <p:cNvSpPr>
            <a:spLocks noGrp="1"/>
          </p:cNvSpPr>
          <p:nvPr>
            <p:ph type="sldNum" sz="quarter" idx="12"/>
          </p:nvPr>
        </p:nvSpPr>
        <p:spPr>
          <a:xfrm>
            <a:off x="7747392" y="6492875"/>
            <a:ext cx="2133600" cy="365125"/>
          </a:xfrm>
          <a:prstGeom prst="ellipse">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CEC6223-48AB-4AAB-9BBD-9A97D12BA105}" type="slidenum">
              <a:rPr kumimoji="0" lang="id-ID" sz="12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21</a:t>
            </a:fld>
            <a:endParaRPr kumimoji="0" lang="id-ID" sz="1200" b="0" i="0" u="none" strike="noStrike" kern="0" cap="none" spc="0" normalizeH="0" baseline="0" noProof="0" dirty="0">
              <a:ln>
                <a:noFill/>
              </a:ln>
              <a:solidFill>
                <a:prstClr val="black"/>
              </a:solidFill>
              <a:effectLst/>
              <a:uLnTx/>
              <a:uFillTx/>
            </a:endParaRPr>
          </a:p>
        </p:txBody>
      </p:sp>
      <p:sp>
        <p:nvSpPr>
          <p:cNvPr id="6" name="Content Placeholder 2"/>
          <p:cNvSpPr>
            <a:spLocks noGrp="1"/>
          </p:cNvSpPr>
          <p:nvPr>
            <p:ph idx="1"/>
          </p:nvPr>
        </p:nvSpPr>
        <p:spPr>
          <a:xfrm>
            <a:off x="425574" y="980728"/>
            <a:ext cx="8466906" cy="5877272"/>
          </a:xfrm>
        </p:spPr>
        <p:txBody>
          <a:bodyPr>
            <a:noAutofit/>
          </a:bodyPr>
          <a:lstStyle/>
          <a:p>
            <a:pPr marL="228600" lvl="1" algn="just" hangingPunct="0">
              <a:buClrTx/>
              <a:buFont typeface="Wingdings" pitchFamily="2" charset="2"/>
              <a:buChar char="§"/>
            </a:pPr>
            <a:r>
              <a:rPr lang="en-US" sz="2000" dirty="0" smtClean="0">
                <a:latin typeface="Cambria" pitchFamily="18" charset="0"/>
              </a:rPr>
              <a:t>H</a:t>
            </a:r>
            <a:r>
              <a:rPr lang="id-ID" sz="2000" dirty="0" smtClean="0">
                <a:latin typeface="Cambria" pitchFamily="18" charset="0"/>
              </a:rPr>
              <a:t>ibah </a:t>
            </a:r>
            <a:r>
              <a:rPr lang="id-ID" sz="2000" dirty="0">
                <a:latin typeface="Cambria" pitchFamily="18" charset="0"/>
              </a:rPr>
              <a:t>dialokasikan bagi daerah yang telah membentuk BPBD Provinsi/Kabupaten/Kota yang ditetapkan dengan Peraturan Daerah (Perda) dan mempunyai personil yang memadai. </a:t>
            </a:r>
            <a:endParaRPr lang="en-US" sz="2000" dirty="0">
              <a:latin typeface="Cambria" pitchFamily="18" charset="0"/>
            </a:endParaRPr>
          </a:p>
          <a:p>
            <a:pPr marL="228600" lvl="1" algn="just" hangingPunct="0">
              <a:buClrTx/>
              <a:buFont typeface="Wingdings" pitchFamily="2" charset="2"/>
              <a:buChar char="§"/>
            </a:pPr>
            <a:r>
              <a:rPr lang="id-ID" sz="2000" dirty="0">
                <a:latin typeface="Cambria" pitchFamily="18" charset="0"/>
              </a:rPr>
              <a:t>Hibah bukan dana bantuan yang akan diberikan secara rutin kepada Pemerintah Daerah, namun hanya merupakan dana bantuan untuk pemulihan wilayah dan masyarakat yang terkena bencana. </a:t>
            </a:r>
            <a:endParaRPr lang="en-US" sz="2000" dirty="0">
              <a:latin typeface="Cambria" pitchFamily="18" charset="0"/>
            </a:endParaRPr>
          </a:p>
          <a:p>
            <a:pPr marL="228600" lvl="1" algn="just" hangingPunct="0">
              <a:buClrTx/>
              <a:buFont typeface="Wingdings" pitchFamily="2" charset="2"/>
              <a:buChar char="§"/>
            </a:pPr>
            <a:r>
              <a:rPr lang="id-ID" sz="2000" dirty="0">
                <a:latin typeface="Cambria" pitchFamily="18" charset="0"/>
              </a:rPr>
              <a:t>Penyaluran hibah dilaksanakan dengan cara pemindahbukuan dari Rekening Kas Umum Negara (RKUN) ke Rekening Kas Umum Daerah (RKUD).</a:t>
            </a:r>
            <a:endParaRPr lang="en-US" sz="2000" dirty="0">
              <a:latin typeface="Cambria" pitchFamily="18" charset="0"/>
            </a:endParaRPr>
          </a:p>
          <a:p>
            <a:pPr marL="228600" lvl="1" algn="just" hangingPunct="0">
              <a:buClrTx/>
              <a:buFont typeface="Wingdings" pitchFamily="2" charset="2"/>
              <a:buChar char="§"/>
            </a:pPr>
            <a:r>
              <a:rPr lang="id-ID" sz="2000" dirty="0">
                <a:latin typeface="Cambria" pitchFamily="18" charset="0"/>
              </a:rPr>
              <a:t>Penggunaan dana hibah mengikuti mekanisme pengelolaan keuangan daerah atau APBD.</a:t>
            </a:r>
            <a:endParaRPr lang="en-US" sz="2000" dirty="0">
              <a:latin typeface="Cambria" pitchFamily="18" charset="0"/>
            </a:endParaRPr>
          </a:p>
          <a:p>
            <a:pPr marL="228600" lvl="1" algn="just" hangingPunct="0">
              <a:buClrTx/>
              <a:buFont typeface="Wingdings" pitchFamily="2" charset="2"/>
              <a:buChar char="§"/>
            </a:pPr>
            <a:r>
              <a:rPr lang="id-ID" sz="2000" dirty="0">
                <a:latin typeface="Cambria" pitchFamily="18" charset="0"/>
              </a:rPr>
              <a:t>Pemanfaatan dana bantuan Hibah, paling lambat 12 (dua belas) bulan setelah dana diterima di RKUD, dan dapat diperpanjang sesuai dengan ketentuan yang berlaku. </a:t>
            </a:r>
            <a:endParaRPr lang="en-US" sz="2000" dirty="0">
              <a:latin typeface="Cambria" pitchFamily="18" charset="0"/>
            </a:endParaRPr>
          </a:p>
          <a:p>
            <a:pPr marL="228600" lvl="1" algn="just" hangingPunct="0">
              <a:buClrTx/>
              <a:buFont typeface="Wingdings" pitchFamily="2" charset="2"/>
              <a:buChar char="§"/>
            </a:pPr>
            <a:r>
              <a:rPr lang="id-ID" sz="2000" dirty="0">
                <a:latin typeface="Cambria" pitchFamily="18" charset="0"/>
              </a:rPr>
              <a:t>Besarnya hibah diberikan sesuai Surat Penetapan Pemberiah Hibah yang diterbitkan oleh Dirjen Perimbangan Keuangan - Kementerian Keuangan berdasarkan usulan Kepala BNPB tentang besaran hibah dan daftar nama Pemerintah Daerah yang diusulkan sebagai penerima hibah. </a:t>
            </a:r>
            <a:endParaRPr lang="en-US" sz="2000" dirty="0">
              <a:latin typeface="Cambria" pitchFamily="18" charset="0"/>
            </a:endParaRPr>
          </a:p>
          <a:p>
            <a:pPr marL="514350" indent="-514350">
              <a:buFont typeface="Wingdings" pitchFamily="2" charset="2"/>
              <a:buChar char="§"/>
            </a:pPr>
            <a:endParaRPr lang="en-US" sz="2000" dirty="0">
              <a:latin typeface="Cambria" pitchFamily="18" charset="0"/>
            </a:endParaRPr>
          </a:p>
        </p:txBody>
      </p:sp>
    </p:spTree>
    <p:extLst>
      <p:ext uri="{BB962C8B-B14F-4D97-AF65-F5344CB8AC3E}">
        <p14:creationId xmlns:p14="http://schemas.microsoft.com/office/powerpoint/2010/main" xmlns="" val="2013068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09728"/>
            <a:ext cx="7931224" cy="728472"/>
          </a:xfrm>
          <a:prstGeom prst="rect">
            <a:avLst/>
          </a:prstGeom>
          <a:solidFill>
            <a:schemeClr val="accent2"/>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bg1">
                    <a:lumMod val="95000"/>
                  </a:schemeClr>
                </a:solidFill>
                <a:effectLst/>
                <a:uLnTx/>
                <a:uFillTx/>
                <a:latin typeface="Cambria" panose="02040503050406030204" pitchFamily="18" charset="0"/>
                <a:ea typeface="+mj-ea"/>
                <a:cs typeface="+mj-cs"/>
              </a:rPr>
              <a:t>STRATEGI</a:t>
            </a:r>
          </a:p>
        </p:txBody>
      </p:sp>
      <p:sp>
        <p:nvSpPr>
          <p:cNvPr id="18" name="Slide Number Placeholder 3"/>
          <p:cNvSpPr>
            <a:spLocks noGrp="1"/>
          </p:cNvSpPr>
          <p:nvPr>
            <p:ph type="sldNum" sz="quarter" idx="12"/>
          </p:nvPr>
        </p:nvSpPr>
        <p:spPr>
          <a:xfrm>
            <a:off x="7747392" y="6492875"/>
            <a:ext cx="2133600" cy="365125"/>
          </a:xfrm>
          <a:prstGeom prst="ellipse">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CEC6223-48AB-4AAB-9BBD-9A97D12BA105}" type="slidenum">
              <a:rPr kumimoji="0" lang="id-ID" sz="12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a:t>
            </a:fld>
            <a:endParaRPr kumimoji="0" lang="id-ID" sz="1200" b="0" i="0" u="none" strike="noStrike" kern="0" cap="none" spc="0" normalizeH="0" baseline="0" noProof="0" dirty="0">
              <a:ln>
                <a:noFill/>
              </a:ln>
              <a:solidFill>
                <a:prstClr val="black"/>
              </a:solidFill>
              <a:effectLst/>
              <a:uLnTx/>
              <a:uFillTx/>
            </a:endParaRPr>
          </a:p>
        </p:txBody>
      </p:sp>
      <p:sp>
        <p:nvSpPr>
          <p:cNvPr id="6" name="Content Placeholder 2"/>
          <p:cNvSpPr>
            <a:spLocks noGrp="1"/>
          </p:cNvSpPr>
          <p:nvPr>
            <p:ph idx="1"/>
          </p:nvPr>
        </p:nvSpPr>
        <p:spPr>
          <a:xfrm>
            <a:off x="468971" y="1124744"/>
            <a:ext cx="8363272" cy="5425164"/>
          </a:xfrm>
        </p:spPr>
        <p:txBody>
          <a:bodyPr>
            <a:noAutofit/>
          </a:bodyPr>
          <a:lstStyle/>
          <a:p>
            <a:pPr lvl="0">
              <a:lnSpc>
                <a:spcPct val="100000"/>
              </a:lnSpc>
              <a:buClrTx/>
              <a:buFont typeface="Wingdings" pitchFamily="2" charset="2"/>
              <a:buChar char="§"/>
            </a:pPr>
            <a:r>
              <a:rPr lang="id-ID" sz="1800" dirty="0">
                <a:latin typeface="Cambria" pitchFamily="18" charset="0"/>
              </a:rPr>
              <a:t>RR pascabencana dilaksanakan berdasarkan hasil Jitu Pasna , Renaksi /Proposal </a:t>
            </a:r>
            <a:r>
              <a:rPr lang="id-ID" sz="1800" dirty="0" smtClean="0">
                <a:latin typeface="Cambria" pitchFamily="18" charset="0"/>
              </a:rPr>
              <a:t>y</a:t>
            </a:r>
            <a:r>
              <a:rPr lang="en-US" sz="1800" dirty="0" err="1" smtClean="0">
                <a:latin typeface="Cambria" pitchFamily="18" charset="0"/>
              </a:rPr>
              <a:t>ang</a:t>
            </a:r>
            <a:r>
              <a:rPr lang="id-ID" sz="1800" dirty="0" smtClean="0">
                <a:latin typeface="Cambria" pitchFamily="18" charset="0"/>
              </a:rPr>
              <a:t> </a:t>
            </a:r>
            <a:r>
              <a:rPr lang="id-ID" sz="1800" dirty="0">
                <a:latin typeface="Cambria" pitchFamily="18" charset="0"/>
              </a:rPr>
              <a:t>diverifikasi  BNPB</a:t>
            </a:r>
            <a:endParaRPr lang="en-US" sz="1800" dirty="0">
              <a:latin typeface="Cambria" pitchFamily="18" charset="0"/>
            </a:endParaRPr>
          </a:p>
          <a:p>
            <a:pPr lvl="0">
              <a:lnSpc>
                <a:spcPct val="100000"/>
              </a:lnSpc>
              <a:buClrTx/>
              <a:buFont typeface="Wingdings" pitchFamily="2" charset="2"/>
              <a:buChar char="§"/>
            </a:pPr>
            <a:r>
              <a:rPr lang="id-ID" sz="1800" dirty="0">
                <a:latin typeface="Cambria" pitchFamily="18" charset="0"/>
              </a:rPr>
              <a:t>Alokasi hibah  disesuaikan dengan ketersedian dana Pemerintah.   </a:t>
            </a:r>
            <a:endParaRPr lang="en-US" sz="1800" dirty="0">
              <a:latin typeface="Cambria" pitchFamily="18" charset="0"/>
            </a:endParaRPr>
          </a:p>
          <a:p>
            <a:pPr lvl="0">
              <a:lnSpc>
                <a:spcPct val="100000"/>
              </a:lnSpc>
              <a:buClrTx/>
              <a:buFont typeface="Wingdings" pitchFamily="2" charset="2"/>
              <a:buChar char="§"/>
            </a:pPr>
            <a:r>
              <a:rPr lang="id-ID" sz="1800" dirty="0">
                <a:latin typeface="Cambria" pitchFamily="18" charset="0"/>
              </a:rPr>
              <a:t>Penyelenggaraan RR sektor perumahan, sektor ekonomi, sektor sosial dan lintas sektor berbasis komunitas dirancang dengan strategi pengorganisasian masyarakat (</a:t>
            </a:r>
            <a:r>
              <a:rPr lang="id-ID" sz="1800" i="1" dirty="0">
                <a:latin typeface="Cambria" pitchFamily="18" charset="0"/>
              </a:rPr>
              <a:t>Community Organizing</a:t>
            </a:r>
            <a:r>
              <a:rPr lang="id-ID" sz="1800" dirty="0">
                <a:latin typeface="Cambria" pitchFamily="18" charset="0"/>
              </a:rPr>
              <a:t>) dan bertumpu pada inisiatif dan prakarsa masyarakat (</a:t>
            </a:r>
            <a:r>
              <a:rPr lang="id-ID" sz="1800" i="1" dirty="0">
                <a:latin typeface="Cambria" pitchFamily="18" charset="0"/>
              </a:rPr>
              <a:t>Participatory</a:t>
            </a:r>
            <a:r>
              <a:rPr lang="id-ID" sz="1800" dirty="0">
                <a:latin typeface="Cambria" pitchFamily="18" charset="0"/>
              </a:rPr>
              <a:t> </a:t>
            </a:r>
            <a:r>
              <a:rPr lang="id-ID" sz="1800" i="1" dirty="0">
                <a:latin typeface="Cambria" pitchFamily="18" charset="0"/>
              </a:rPr>
              <a:t>Development</a:t>
            </a:r>
            <a:r>
              <a:rPr lang="id-ID" sz="1800" dirty="0">
                <a:latin typeface="Cambria" pitchFamily="18" charset="0"/>
              </a:rPr>
              <a:t>) dengan tidak meninggalkan kearifan lokal.</a:t>
            </a:r>
            <a:r>
              <a:rPr lang="id-ID" sz="1800" i="1" dirty="0">
                <a:latin typeface="Cambria" pitchFamily="18" charset="0"/>
              </a:rPr>
              <a:t> </a:t>
            </a:r>
            <a:endParaRPr lang="en-US" sz="1800" dirty="0">
              <a:latin typeface="Cambria" pitchFamily="18" charset="0"/>
            </a:endParaRPr>
          </a:p>
          <a:p>
            <a:pPr lvl="0">
              <a:lnSpc>
                <a:spcPct val="100000"/>
              </a:lnSpc>
              <a:buClrTx/>
              <a:buFont typeface="Wingdings" pitchFamily="2" charset="2"/>
              <a:buChar char="§"/>
            </a:pPr>
            <a:r>
              <a:rPr lang="id-ID" sz="1800" dirty="0">
                <a:latin typeface="Cambria" pitchFamily="18" charset="0"/>
              </a:rPr>
              <a:t>Dana Bantuan RR dapat berupa Bantuan Langsung Masyarakat (BLM) dan dilaksanakan melalui mekanisme pemberdayaan masyarakat dalam Kelompok Masyarakat (Pokmas) dengan pendampingan dari Pemerintah Daerah.</a:t>
            </a:r>
          </a:p>
          <a:p>
            <a:pPr lvl="0">
              <a:lnSpc>
                <a:spcPct val="100000"/>
              </a:lnSpc>
              <a:buClrTx/>
              <a:buFont typeface="Wingdings" pitchFamily="2" charset="2"/>
              <a:buChar char="§"/>
            </a:pPr>
            <a:r>
              <a:rPr lang="id-ID" sz="1800" dirty="0">
                <a:latin typeface="Cambria" pitchFamily="18" charset="0"/>
              </a:rPr>
              <a:t>Hibah dialokasikan pada DPA BPBD dan dalam pelaksanaannya melibatkan SKPD teknis terkait yg ditetapkan dalam suatu SK Tim/Pengelola Teknis.</a:t>
            </a:r>
            <a:endParaRPr lang="en-US" sz="1800" dirty="0">
              <a:latin typeface="Cambria" pitchFamily="18" charset="0"/>
            </a:endParaRPr>
          </a:p>
          <a:p>
            <a:pPr lvl="0">
              <a:lnSpc>
                <a:spcPct val="100000"/>
              </a:lnSpc>
              <a:buClrTx/>
              <a:buFont typeface="Wingdings" pitchFamily="2" charset="2"/>
              <a:buChar char="§"/>
            </a:pPr>
            <a:r>
              <a:rPr lang="id-ID" sz="1800" dirty="0">
                <a:latin typeface="Cambria" pitchFamily="18" charset="0"/>
              </a:rPr>
              <a:t>Penentuan prioritas dan pemanfaatan sumberdaya lokal secara maksimal,  komprehensif  dan partisipatif  berdasarkan JITU PASNA secara cermat dan akurat.</a:t>
            </a:r>
            <a:endParaRPr lang="en-US" sz="1800" dirty="0">
              <a:latin typeface="Cambria" pitchFamily="18" charset="0"/>
            </a:endParaRPr>
          </a:p>
        </p:txBody>
      </p:sp>
    </p:spTree>
    <p:extLst>
      <p:ext uri="{BB962C8B-B14F-4D97-AF65-F5344CB8AC3E}">
        <p14:creationId xmlns:p14="http://schemas.microsoft.com/office/powerpoint/2010/main" xmlns="" val="1546550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09728"/>
            <a:ext cx="7931224" cy="728472"/>
          </a:xfrm>
          <a:prstGeom prst="rect">
            <a:avLst/>
          </a:prstGeom>
          <a:solidFill>
            <a:schemeClr val="accent2"/>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a:solidFill>
                  <a:schemeClr val="bg1"/>
                </a:solidFill>
                <a:latin typeface="Cambria" panose="02040503050406030204" pitchFamily="18" charset="0"/>
                <a:ea typeface="+mj-ea"/>
                <a:cs typeface="+mj-cs"/>
              </a:rPr>
              <a:t>STRATEGI (</a:t>
            </a:r>
            <a:r>
              <a:rPr lang="en-US" sz="3200" dirty="0" err="1">
                <a:solidFill>
                  <a:schemeClr val="bg1"/>
                </a:solidFill>
                <a:latin typeface="Cambria" panose="02040503050406030204" pitchFamily="18" charset="0"/>
                <a:ea typeface="+mj-ea"/>
                <a:cs typeface="+mj-cs"/>
              </a:rPr>
              <a:t>Lanjutan</a:t>
            </a:r>
            <a:r>
              <a:rPr lang="en-US" sz="3200" dirty="0">
                <a:solidFill>
                  <a:schemeClr val="bg1"/>
                </a:solidFill>
                <a:latin typeface="Cambria" panose="02040503050406030204" pitchFamily="18" charset="0"/>
                <a:ea typeface="+mj-ea"/>
                <a:cs typeface="+mj-cs"/>
              </a:rPr>
              <a:t>)</a:t>
            </a:r>
            <a:endParaRPr kumimoji="0" lang="en-US" sz="3200" i="0" u="none" strike="noStrike" kern="1200" cap="none" spc="0" normalizeH="0" baseline="0" noProof="0" dirty="0">
              <a:ln>
                <a:noFill/>
              </a:ln>
              <a:solidFill>
                <a:schemeClr val="bg1"/>
              </a:solidFill>
              <a:effectLst/>
              <a:uLnTx/>
              <a:uFillTx/>
              <a:latin typeface="Cambria" panose="02040503050406030204" pitchFamily="18" charset="0"/>
              <a:ea typeface="+mj-ea"/>
              <a:cs typeface="+mj-cs"/>
            </a:endParaRPr>
          </a:p>
        </p:txBody>
      </p:sp>
      <p:sp>
        <p:nvSpPr>
          <p:cNvPr id="18" name="Slide Number Placeholder 3"/>
          <p:cNvSpPr>
            <a:spLocks noGrp="1"/>
          </p:cNvSpPr>
          <p:nvPr>
            <p:ph type="sldNum" sz="quarter" idx="12"/>
          </p:nvPr>
        </p:nvSpPr>
        <p:spPr>
          <a:xfrm>
            <a:off x="7747392" y="6492875"/>
            <a:ext cx="2133600" cy="365125"/>
          </a:xfrm>
          <a:prstGeom prst="ellipse">
            <a:avLst/>
          </a:prstGeom>
          <a:no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CEC6223-48AB-4AAB-9BBD-9A97D12BA105}" type="slidenum">
              <a:rPr kumimoji="0" lang="id-ID" sz="12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23</a:t>
            </a:fld>
            <a:endParaRPr kumimoji="0" lang="id-ID" sz="1200" b="0" i="0" u="none" strike="noStrike" kern="0" cap="none" spc="0" normalizeH="0" baseline="0" noProof="0" dirty="0">
              <a:ln>
                <a:noFill/>
              </a:ln>
              <a:solidFill>
                <a:prstClr val="black"/>
              </a:solidFill>
              <a:effectLst/>
              <a:uLnTx/>
              <a:uFillTx/>
            </a:endParaRPr>
          </a:p>
        </p:txBody>
      </p:sp>
      <p:sp>
        <p:nvSpPr>
          <p:cNvPr id="6" name="Content Placeholder 2"/>
          <p:cNvSpPr>
            <a:spLocks noGrp="1"/>
          </p:cNvSpPr>
          <p:nvPr>
            <p:ph idx="1"/>
          </p:nvPr>
        </p:nvSpPr>
        <p:spPr>
          <a:xfrm>
            <a:off x="342900" y="952129"/>
            <a:ext cx="8549580" cy="5717231"/>
          </a:xfrm>
        </p:spPr>
        <p:txBody>
          <a:bodyPr>
            <a:noAutofit/>
          </a:bodyPr>
          <a:lstStyle/>
          <a:p>
            <a:pPr lvl="0">
              <a:lnSpc>
                <a:spcPct val="100000"/>
              </a:lnSpc>
              <a:buClr>
                <a:schemeClr val="tx1"/>
              </a:buClr>
              <a:buFont typeface="Wingdings" pitchFamily="2" charset="2"/>
              <a:buChar char="§"/>
            </a:pPr>
            <a:r>
              <a:rPr lang="id-ID" sz="1700" dirty="0">
                <a:latin typeface="Cambria" pitchFamily="18" charset="0"/>
              </a:rPr>
              <a:t>Pengalokasian anggaran  didasarkan pada dokumen rencana aksi  atau hasil hasil vefikasi atas usulan/proposal dari Pemerintah Daerah yang sudah mempertimbangkan prioritas kegiatan yang akan dilaksanakan. </a:t>
            </a:r>
            <a:endParaRPr lang="en-US" sz="1700" dirty="0">
              <a:latin typeface="Cambria" pitchFamily="18" charset="0"/>
            </a:endParaRPr>
          </a:p>
          <a:p>
            <a:pPr lvl="0">
              <a:lnSpc>
                <a:spcPct val="100000"/>
              </a:lnSpc>
              <a:buClr>
                <a:schemeClr val="tx1"/>
              </a:buClr>
              <a:buFont typeface="Wingdings" pitchFamily="2" charset="2"/>
              <a:buChar char="§"/>
            </a:pPr>
            <a:r>
              <a:rPr lang="id-ID" sz="1700" dirty="0">
                <a:latin typeface="Cambria" pitchFamily="18" charset="0"/>
              </a:rPr>
              <a:t>Penentuan prioritas kegiatan rehabilitasi dan rekonstruksi pascabencana merupakan kewenangan dari Pemerintah Daerah (BPBD bersama dengan SKPD teknis terkait).</a:t>
            </a:r>
            <a:endParaRPr lang="en-US" sz="1700" dirty="0">
              <a:latin typeface="Cambria" pitchFamily="18" charset="0"/>
            </a:endParaRPr>
          </a:p>
          <a:p>
            <a:pPr lvl="0">
              <a:lnSpc>
                <a:spcPct val="100000"/>
              </a:lnSpc>
              <a:buClr>
                <a:schemeClr val="tx1"/>
              </a:buClr>
              <a:buFont typeface="Wingdings" pitchFamily="2" charset="2"/>
              <a:buChar char="§"/>
            </a:pPr>
            <a:r>
              <a:rPr lang="id-ID" sz="1700" dirty="0">
                <a:latin typeface="Cambria" pitchFamily="18" charset="0"/>
              </a:rPr>
              <a:t>Pelaksanaan kegiatan rehabilitasi dan rekonstruksi yang bersifat konstruksi maupun non konstruksi dilaksanakan secara swakelola atau kontraktual sesuai ketentuan pengadaan barang dan jasa di Instansi Pemerintah.</a:t>
            </a:r>
            <a:endParaRPr lang="en-US" sz="1700" dirty="0">
              <a:latin typeface="Cambria" pitchFamily="18" charset="0"/>
            </a:endParaRPr>
          </a:p>
          <a:p>
            <a:pPr lvl="0">
              <a:lnSpc>
                <a:spcPct val="100000"/>
              </a:lnSpc>
              <a:buClr>
                <a:schemeClr val="tx1"/>
              </a:buClr>
              <a:buFont typeface="Wingdings" pitchFamily="2" charset="2"/>
              <a:buChar char="§"/>
            </a:pPr>
            <a:r>
              <a:rPr lang="id-ID" sz="1700" dirty="0">
                <a:latin typeface="Cambria" pitchFamily="18" charset="0"/>
              </a:rPr>
              <a:t>Untuk kejadian bencana berdampak besar (masif) dan/atau karena pertimbangan tertentu, maka Kepala BNPB dapat membentuk Tim Pendukung Teknis (TPT) yang bersifat sementara (</a:t>
            </a:r>
            <a:r>
              <a:rPr lang="id-ID" sz="1700" i="1" dirty="0">
                <a:latin typeface="Cambria" pitchFamily="18" charset="0"/>
              </a:rPr>
              <a:t>ad hoc</a:t>
            </a:r>
            <a:r>
              <a:rPr lang="id-ID" sz="1700" dirty="0">
                <a:latin typeface="Cambria" pitchFamily="18" charset="0"/>
              </a:rPr>
              <a:t>) dalam rangka pendampingan</a:t>
            </a:r>
            <a:endParaRPr lang="en-US" sz="1700" dirty="0">
              <a:latin typeface="Cambria" pitchFamily="18" charset="0"/>
            </a:endParaRPr>
          </a:p>
          <a:p>
            <a:pPr lvl="0">
              <a:lnSpc>
                <a:spcPct val="100000"/>
              </a:lnSpc>
              <a:buClr>
                <a:schemeClr val="tx1"/>
              </a:buClr>
              <a:buFont typeface="Wingdings" pitchFamily="2" charset="2"/>
              <a:buChar char="§"/>
            </a:pPr>
            <a:r>
              <a:rPr lang="id-ID" sz="1700" dirty="0">
                <a:latin typeface="Cambria" pitchFamily="18" charset="0"/>
              </a:rPr>
              <a:t>BNPB dan Kementerian Keuangan melakukan monitoring dan evaluasi pelaksanaan rehabilitasi dan rekonstruksi yang didanai dari hibah sesuai dengan kewenangannya. </a:t>
            </a:r>
            <a:endParaRPr lang="en-US" sz="1700" dirty="0">
              <a:latin typeface="Cambria" pitchFamily="18" charset="0"/>
            </a:endParaRPr>
          </a:p>
          <a:p>
            <a:pPr lvl="0">
              <a:lnSpc>
                <a:spcPct val="100000"/>
              </a:lnSpc>
              <a:buClr>
                <a:schemeClr val="tx1"/>
              </a:buClr>
              <a:buFont typeface="Wingdings" pitchFamily="2" charset="2"/>
              <a:buChar char="§"/>
            </a:pPr>
            <a:r>
              <a:rPr lang="id-ID" sz="1700" dirty="0">
                <a:latin typeface="Cambria" pitchFamily="18" charset="0"/>
              </a:rPr>
              <a:t>Dalam rangka pelaksanaan kegiatan dan pencapaian tujuan kegiatan yang efisien, efektif, akuntabel dan sesuai dengan peraturan perundang-undangan, Pemerintah Daerah/BPBD penerima Hibah dari pemerintah, </a:t>
            </a:r>
            <a:r>
              <a:rPr lang="en-US" sz="1700" dirty="0" err="1">
                <a:latin typeface="Cambria" pitchFamily="18" charset="0"/>
              </a:rPr>
              <a:t>dapat</a:t>
            </a:r>
            <a:r>
              <a:rPr lang="id-ID" sz="1700" dirty="0">
                <a:latin typeface="Cambria" pitchFamily="18" charset="0"/>
              </a:rPr>
              <a:t> melibatkan Badan Pengawasan Keuangan dan Pembangunan (BPKP), Institusi Kepolisian atau lembaga lain yang memiliki tugas pokok dan fungsi terhadap pengawasan anggaran dan kegiatan untuk melakukan pendampingan terhadap pelaksanaan kegiatan rehabilitasi dan rekonstruksi pascabencana. </a:t>
            </a:r>
            <a:endParaRPr lang="en-US" sz="1700" dirty="0">
              <a:latin typeface="Cambria" pitchFamily="18" charset="0"/>
            </a:endParaRPr>
          </a:p>
          <a:p>
            <a:pPr>
              <a:buFont typeface="+mj-lt"/>
              <a:buAutoNum type="arabicPeriod"/>
            </a:pPr>
            <a:endParaRPr lang="en-US" sz="1400" dirty="0">
              <a:latin typeface="Cambria" pitchFamily="18" charset="0"/>
            </a:endParaRPr>
          </a:p>
        </p:txBody>
      </p:sp>
    </p:spTree>
    <p:extLst>
      <p:ext uri="{BB962C8B-B14F-4D97-AF65-F5344CB8AC3E}">
        <p14:creationId xmlns:p14="http://schemas.microsoft.com/office/powerpoint/2010/main" xmlns="" val="2578071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852936"/>
            <a:ext cx="9144000" cy="1111250"/>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id-ID" sz="6000" b="1" dirty="0">
                <a:solidFill>
                  <a:schemeClr val="bg1"/>
                </a:solidFill>
                <a:latin typeface="Lucida Handwriting" pitchFamily="66" charset="0"/>
              </a:rPr>
              <a:t>Terima kasih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NEWCONCEPT"/>
          <p:cNvPicPr>
            <a:picLocks noChangeAspect="1" noChangeArrowheads="1"/>
          </p:cNvPicPr>
          <p:nvPr/>
        </p:nvPicPr>
        <p:blipFill>
          <a:blip r:embed="rId3" cstate="print"/>
          <a:srcRect/>
          <a:stretch>
            <a:fillRect/>
          </a:stretch>
        </p:blipFill>
        <p:spPr bwMode="auto">
          <a:xfrm>
            <a:off x="-4345" y="1469269"/>
            <a:ext cx="9143999" cy="4248471"/>
          </a:xfrm>
          <a:prstGeom prst="rect">
            <a:avLst/>
          </a:prstGeom>
          <a:noFill/>
          <a:ln w="9525">
            <a:noFill/>
            <a:miter lim="800000"/>
            <a:headEnd/>
            <a:tailEnd/>
          </a:ln>
        </p:spPr>
      </p:pic>
      <p:sp>
        <p:nvSpPr>
          <p:cNvPr id="26627" name="Line 3"/>
          <p:cNvSpPr>
            <a:spLocks noChangeShapeType="1"/>
          </p:cNvSpPr>
          <p:nvPr/>
        </p:nvSpPr>
        <p:spPr bwMode="auto">
          <a:xfrm>
            <a:off x="2743200" y="1124745"/>
            <a:ext cx="0" cy="4592995"/>
          </a:xfrm>
          <a:prstGeom prst="line">
            <a:avLst/>
          </a:prstGeom>
          <a:noFill/>
          <a:ln w="38100">
            <a:solidFill>
              <a:schemeClr val="tx1"/>
            </a:solidFill>
            <a:prstDash val="dash"/>
            <a:round/>
            <a:headEnd/>
            <a:tailEnd/>
          </a:ln>
        </p:spPr>
        <p:txBody>
          <a:bodyPr/>
          <a:lstStyle/>
          <a:p>
            <a:endParaRPr lang="en-US" dirty="0"/>
          </a:p>
        </p:txBody>
      </p:sp>
      <p:sp>
        <p:nvSpPr>
          <p:cNvPr id="26628" name="Line 4"/>
          <p:cNvSpPr>
            <a:spLocks noChangeShapeType="1"/>
          </p:cNvSpPr>
          <p:nvPr/>
        </p:nvSpPr>
        <p:spPr bwMode="auto">
          <a:xfrm>
            <a:off x="6553200" y="1124745"/>
            <a:ext cx="0" cy="4592995"/>
          </a:xfrm>
          <a:prstGeom prst="line">
            <a:avLst/>
          </a:prstGeom>
          <a:noFill/>
          <a:ln w="38100">
            <a:solidFill>
              <a:schemeClr val="tx1"/>
            </a:solidFill>
            <a:prstDash val="dash"/>
            <a:round/>
            <a:headEnd/>
            <a:tailEnd/>
          </a:ln>
        </p:spPr>
        <p:txBody>
          <a:bodyPr/>
          <a:lstStyle/>
          <a:p>
            <a:endParaRPr lang="en-US" dirty="0"/>
          </a:p>
        </p:txBody>
      </p:sp>
      <p:sp>
        <p:nvSpPr>
          <p:cNvPr id="26629" name="Text Box 5"/>
          <p:cNvSpPr txBox="1">
            <a:spLocks noChangeArrowheads="1"/>
          </p:cNvSpPr>
          <p:nvPr/>
        </p:nvSpPr>
        <p:spPr bwMode="auto">
          <a:xfrm>
            <a:off x="395536" y="827919"/>
            <a:ext cx="1524000" cy="641350"/>
          </a:xfrm>
          <a:prstGeom prst="rect">
            <a:avLst/>
          </a:prstGeom>
          <a:noFill/>
          <a:ln w="9525">
            <a:noFill/>
            <a:miter lim="800000"/>
            <a:headEnd/>
            <a:tailEnd/>
          </a:ln>
        </p:spPr>
        <p:txBody>
          <a:bodyPr>
            <a:spAutoFit/>
          </a:bodyPr>
          <a:lstStyle/>
          <a:p>
            <a:pPr>
              <a:spcBef>
                <a:spcPct val="50000"/>
              </a:spcBef>
            </a:pPr>
            <a:r>
              <a:rPr lang="en-US" b="1" dirty="0" err="1">
                <a:latin typeface="Tahoma" pitchFamily="34" charset="0"/>
              </a:rPr>
              <a:t>Pra</a:t>
            </a:r>
            <a:r>
              <a:rPr lang="en-US" b="1" dirty="0">
                <a:latin typeface="Tahoma" pitchFamily="34" charset="0"/>
              </a:rPr>
              <a:t> </a:t>
            </a:r>
            <a:r>
              <a:rPr lang="en-US" b="1" dirty="0" err="1">
                <a:latin typeface="Tahoma" pitchFamily="34" charset="0"/>
              </a:rPr>
              <a:t>Bencana</a:t>
            </a:r>
            <a:endParaRPr lang="en-US" b="1" dirty="0">
              <a:latin typeface="Tahoma" pitchFamily="34" charset="0"/>
            </a:endParaRPr>
          </a:p>
        </p:txBody>
      </p:sp>
      <p:sp>
        <p:nvSpPr>
          <p:cNvPr id="26630" name="Text Box 6"/>
          <p:cNvSpPr txBox="1">
            <a:spLocks noChangeArrowheads="1"/>
          </p:cNvSpPr>
          <p:nvPr/>
        </p:nvSpPr>
        <p:spPr bwMode="auto">
          <a:xfrm>
            <a:off x="6925305" y="830377"/>
            <a:ext cx="1447800" cy="641350"/>
          </a:xfrm>
          <a:prstGeom prst="rect">
            <a:avLst/>
          </a:prstGeom>
          <a:noFill/>
          <a:ln w="9525">
            <a:noFill/>
            <a:miter lim="800000"/>
            <a:headEnd/>
            <a:tailEnd/>
          </a:ln>
        </p:spPr>
        <p:txBody>
          <a:bodyPr>
            <a:spAutoFit/>
          </a:bodyPr>
          <a:lstStyle/>
          <a:p>
            <a:pPr>
              <a:spcBef>
                <a:spcPct val="50000"/>
              </a:spcBef>
            </a:pPr>
            <a:r>
              <a:rPr lang="en-US" b="1" dirty="0" err="1">
                <a:latin typeface="Tahoma" pitchFamily="34" charset="0"/>
              </a:rPr>
              <a:t>Pasca</a:t>
            </a:r>
            <a:r>
              <a:rPr lang="en-US" b="1" dirty="0">
                <a:latin typeface="Tahoma" pitchFamily="34" charset="0"/>
              </a:rPr>
              <a:t> </a:t>
            </a:r>
            <a:r>
              <a:rPr lang="en-US" b="1" dirty="0" err="1">
                <a:latin typeface="Tahoma" pitchFamily="34" charset="0"/>
              </a:rPr>
              <a:t>Bencana</a:t>
            </a:r>
            <a:endParaRPr lang="en-US" b="1" dirty="0">
              <a:latin typeface="Tahoma" pitchFamily="34" charset="0"/>
            </a:endParaRPr>
          </a:p>
        </p:txBody>
      </p:sp>
      <p:sp>
        <p:nvSpPr>
          <p:cNvPr id="26631" name="Text Box 7"/>
          <p:cNvSpPr txBox="1">
            <a:spLocks noChangeArrowheads="1"/>
          </p:cNvSpPr>
          <p:nvPr/>
        </p:nvSpPr>
        <p:spPr bwMode="auto">
          <a:xfrm>
            <a:off x="3419872" y="965237"/>
            <a:ext cx="2667000" cy="366713"/>
          </a:xfrm>
          <a:prstGeom prst="rect">
            <a:avLst/>
          </a:prstGeom>
          <a:noFill/>
          <a:ln w="9525">
            <a:noFill/>
            <a:miter lim="800000"/>
            <a:headEnd/>
            <a:tailEnd/>
          </a:ln>
        </p:spPr>
        <p:txBody>
          <a:bodyPr>
            <a:spAutoFit/>
          </a:bodyPr>
          <a:lstStyle/>
          <a:p>
            <a:pPr>
              <a:spcBef>
                <a:spcPct val="50000"/>
              </a:spcBef>
            </a:pPr>
            <a:r>
              <a:rPr lang="en-US" b="1" dirty="0" err="1">
                <a:latin typeface="Tahoma" pitchFamily="34" charset="0"/>
              </a:rPr>
              <a:t>Tanggap</a:t>
            </a:r>
            <a:r>
              <a:rPr lang="en-US" b="1" dirty="0">
                <a:latin typeface="Tahoma" pitchFamily="34" charset="0"/>
              </a:rPr>
              <a:t> </a:t>
            </a:r>
            <a:r>
              <a:rPr lang="en-US" b="1" dirty="0" err="1">
                <a:latin typeface="Tahoma" pitchFamily="34" charset="0"/>
              </a:rPr>
              <a:t>Darurat</a:t>
            </a:r>
            <a:endParaRPr lang="en-US" b="1" dirty="0">
              <a:latin typeface="Tahoma" pitchFamily="34" charset="0"/>
            </a:endParaRPr>
          </a:p>
        </p:txBody>
      </p:sp>
      <p:sp>
        <p:nvSpPr>
          <p:cNvPr id="26632" name="Date Placeholder 7"/>
          <p:cNvSpPr txBox="1">
            <a:spLocks noGrp="1"/>
          </p:cNvSpPr>
          <p:nvPr/>
        </p:nvSpPr>
        <p:spPr bwMode="auto">
          <a:xfrm>
            <a:off x="6727825" y="6408738"/>
            <a:ext cx="1919288" cy="365125"/>
          </a:xfrm>
          <a:prstGeom prst="rect">
            <a:avLst/>
          </a:prstGeom>
          <a:noFill/>
          <a:ln w="9525">
            <a:noFill/>
            <a:miter lim="800000"/>
            <a:headEnd/>
            <a:tailEnd/>
          </a:ln>
        </p:spPr>
        <p:txBody>
          <a:bodyPr anchor="b"/>
          <a:lstStyle/>
          <a:p>
            <a:endParaRPr lang="en-US" sz="1000"/>
          </a:p>
        </p:txBody>
      </p:sp>
      <p:sp>
        <p:nvSpPr>
          <p:cNvPr id="9" name="Rectangle 2"/>
          <p:cNvSpPr txBox="1">
            <a:spLocks noChangeArrowheads="1"/>
          </p:cNvSpPr>
          <p:nvPr/>
        </p:nvSpPr>
        <p:spPr>
          <a:xfrm>
            <a:off x="0" y="-6349"/>
            <a:ext cx="9144000" cy="699046"/>
          </a:xfrm>
          <a:prstGeom prst="rect">
            <a:avLst/>
          </a:prstGeom>
          <a:solidFill>
            <a:schemeClr val="accent2">
              <a:lumMod val="75000"/>
            </a:schemeClr>
          </a:solidFill>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buClr>
                <a:srgbClr val="FF0000"/>
              </a:buClr>
              <a:buSzPct val="70000"/>
            </a:pPr>
            <a:r>
              <a:rPr lang="id-ID" altLang="id-ID" sz="2800" b="1" dirty="0">
                <a:solidFill>
                  <a:schemeClr val="bg1"/>
                </a:solidFill>
                <a:latin typeface="Cambria" panose="02040503050406030204" pitchFamily="18" charset="0"/>
                <a:cs typeface="Arial" pitchFamily="34" charset="0"/>
              </a:rPr>
              <a:t>SIKLUS PENANGGULANGAN BENCANA</a:t>
            </a:r>
          </a:p>
        </p:txBody>
      </p:sp>
      <p:sp>
        <p:nvSpPr>
          <p:cNvPr id="2" name="TextBox 1"/>
          <p:cNvSpPr txBox="1"/>
          <p:nvPr/>
        </p:nvSpPr>
        <p:spPr>
          <a:xfrm>
            <a:off x="6925305" y="3553906"/>
            <a:ext cx="1524328" cy="646331"/>
          </a:xfrm>
          <a:prstGeom prst="rect">
            <a:avLst/>
          </a:prstGeom>
          <a:solidFill>
            <a:schemeClr val="accent6">
              <a:lumMod val="20000"/>
              <a:lumOff val="80000"/>
            </a:schemeClr>
          </a:solidFill>
        </p:spPr>
        <p:txBody>
          <a:bodyPr wrap="none" rtlCol="0">
            <a:spAutoFit/>
          </a:bodyPr>
          <a:lstStyle/>
          <a:p>
            <a:r>
              <a:rPr lang="id-ID" dirty="0"/>
              <a:t>Rehabilitasi  &amp;</a:t>
            </a:r>
          </a:p>
          <a:p>
            <a:r>
              <a:rPr lang="id-ID" dirty="0"/>
              <a:t> Rekonstruksi</a:t>
            </a:r>
          </a:p>
        </p:txBody>
      </p:sp>
      <p:sp>
        <p:nvSpPr>
          <p:cNvPr id="3" name="Rectangle 2"/>
          <p:cNvSpPr/>
          <p:nvPr/>
        </p:nvSpPr>
        <p:spPr>
          <a:xfrm>
            <a:off x="176183" y="5848816"/>
            <a:ext cx="9148345" cy="892552"/>
          </a:xfrm>
          <a:prstGeom prst="rect">
            <a:avLst/>
          </a:prstGeom>
        </p:spPr>
        <p:txBody>
          <a:bodyPr wrap="square">
            <a:spAutoFit/>
          </a:bodyPr>
          <a:lstStyle/>
          <a:p>
            <a:r>
              <a:rPr lang="id-ID" sz="1600" dirty="0">
                <a:latin typeface="Cambria" panose="02040503050406030204" pitchFamily="18" charset="0"/>
              </a:rPr>
              <a:t>Pada saat tanggap darurat, rehab dan rekon langsung dimulai dengan proses JITU PASNA dan susun RENAKSI (perencanaan</a:t>
            </a:r>
            <a:r>
              <a:rPr lang="id-ID" dirty="0">
                <a:latin typeface="Cambria" panose="02040503050406030204" pitchFamily="18" charset="0"/>
              </a:rPr>
              <a:t>). Tanggap darurat selesai, harus  langsung dilanjutkan dengan kegiatan rehabilitasi dan rekonstruksi</a:t>
            </a:r>
          </a:p>
        </p:txBody>
      </p:sp>
      <p:sp>
        <p:nvSpPr>
          <p:cNvPr id="12" name="Slide Number Placeholder 26"/>
          <p:cNvSpPr txBox="1">
            <a:spLocks noGrp="1"/>
          </p:cNvSpPr>
          <p:nvPr/>
        </p:nvSpPr>
        <p:spPr bwMode="auto">
          <a:xfrm>
            <a:off x="8647113" y="6407150"/>
            <a:ext cx="3651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9685" tIns="54843" rIns="109685" bIns="54843" anchor="b"/>
          <a:lstStyle>
            <a:lvl1pPr defTabSz="1098550" eaLnBrk="0" hangingPunct="0">
              <a:defRPr sz="2400">
                <a:solidFill>
                  <a:schemeClr val="tx1"/>
                </a:solidFill>
                <a:latin typeface="Arial" pitchFamily="34" charset="0"/>
              </a:defRPr>
            </a:lvl1pPr>
            <a:lvl2pPr marL="742950" indent="-285750" defTabSz="1098550" eaLnBrk="0" hangingPunct="0">
              <a:defRPr sz="2400">
                <a:solidFill>
                  <a:schemeClr val="tx1"/>
                </a:solidFill>
                <a:latin typeface="Arial" pitchFamily="34" charset="0"/>
              </a:defRPr>
            </a:lvl2pPr>
            <a:lvl3pPr marL="1143000" indent="-228600" defTabSz="1098550" eaLnBrk="0" hangingPunct="0">
              <a:defRPr sz="2400">
                <a:solidFill>
                  <a:schemeClr val="tx1"/>
                </a:solidFill>
                <a:latin typeface="Arial" pitchFamily="34" charset="0"/>
              </a:defRPr>
            </a:lvl3pPr>
            <a:lvl4pPr marL="1600200" indent="-228600" defTabSz="1098550" eaLnBrk="0" hangingPunct="0">
              <a:defRPr sz="2400">
                <a:solidFill>
                  <a:schemeClr val="tx1"/>
                </a:solidFill>
                <a:latin typeface="Arial" pitchFamily="34" charset="0"/>
              </a:defRPr>
            </a:lvl4pPr>
            <a:lvl5pPr marL="2057400" indent="-228600" defTabSz="1098550" eaLnBrk="0" hangingPunct="0">
              <a:defRPr sz="2400">
                <a:solidFill>
                  <a:schemeClr val="tx1"/>
                </a:solidFill>
                <a:latin typeface="Arial" pitchFamily="34" charset="0"/>
              </a:defRPr>
            </a:lvl5pPr>
            <a:lvl6pPr marL="2514600" indent="-228600" defTabSz="1098550" eaLnBrk="0" fontAlgn="base" hangingPunct="0">
              <a:spcBef>
                <a:spcPct val="0"/>
              </a:spcBef>
              <a:spcAft>
                <a:spcPct val="0"/>
              </a:spcAft>
              <a:defRPr sz="2400">
                <a:solidFill>
                  <a:schemeClr val="tx1"/>
                </a:solidFill>
                <a:latin typeface="Arial" pitchFamily="34" charset="0"/>
              </a:defRPr>
            </a:lvl6pPr>
            <a:lvl7pPr marL="2971800" indent="-228600" defTabSz="1098550" eaLnBrk="0" fontAlgn="base" hangingPunct="0">
              <a:spcBef>
                <a:spcPct val="0"/>
              </a:spcBef>
              <a:spcAft>
                <a:spcPct val="0"/>
              </a:spcAft>
              <a:defRPr sz="2400">
                <a:solidFill>
                  <a:schemeClr val="tx1"/>
                </a:solidFill>
                <a:latin typeface="Arial" pitchFamily="34" charset="0"/>
              </a:defRPr>
            </a:lvl7pPr>
            <a:lvl8pPr marL="3429000" indent="-228600" defTabSz="1098550" eaLnBrk="0" fontAlgn="base" hangingPunct="0">
              <a:spcBef>
                <a:spcPct val="0"/>
              </a:spcBef>
              <a:spcAft>
                <a:spcPct val="0"/>
              </a:spcAft>
              <a:defRPr sz="2400">
                <a:solidFill>
                  <a:schemeClr val="tx1"/>
                </a:solidFill>
                <a:latin typeface="Arial" pitchFamily="34" charset="0"/>
              </a:defRPr>
            </a:lvl8pPr>
            <a:lvl9pPr marL="3886200" indent="-228600" defTabSz="1098550" eaLnBrk="0" fontAlgn="base" hangingPunct="0">
              <a:spcBef>
                <a:spcPct val="0"/>
              </a:spcBef>
              <a:spcAft>
                <a:spcPct val="0"/>
              </a:spcAft>
              <a:defRPr sz="2400">
                <a:solidFill>
                  <a:schemeClr val="tx1"/>
                </a:solidFill>
                <a:latin typeface="Arial" pitchFamily="34" charset="0"/>
              </a:defRPr>
            </a:lvl9pPr>
          </a:lstStyle>
          <a:p>
            <a:pPr algn="r" eaLnBrk="1" hangingPunct="1"/>
            <a:fld id="{DA83048B-6278-4AF5-8DF6-51A08BAE4808}" type="slidenum">
              <a:rPr lang="en-US" sz="1200">
                <a:solidFill>
                  <a:srgbClr val="FFFFFF"/>
                </a:solidFill>
                <a:ea typeface="ヒラギノ角ゴ Pro W3" pitchFamily="1" charset="-128"/>
              </a:rPr>
              <a:pPr algn="r" eaLnBrk="1" hangingPunct="1"/>
              <a:t>3</a:t>
            </a:fld>
            <a:endParaRPr lang="en-US" sz="1200" dirty="0">
              <a:solidFill>
                <a:srgbClr val="FFFFFF"/>
              </a:solidFill>
              <a:ea typeface="ヒラギノ角ゴ Pro W3" pitchFamily="1" charset="-128"/>
            </a:endParaRPr>
          </a:p>
        </p:txBody>
      </p:sp>
    </p:spTree>
    <p:extLst>
      <p:ext uri="{BB962C8B-B14F-4D97-AF65-F5344CB8AC3E}">
        <p14:creationId xmlns:p14="http://schemas.microsoft.com/office/powerpoint/2010/main" xmlns="" val="321946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1" y="11659"/>
            <a:ext cx="9144000" cy="753045"/>
          </a:xfrm>
          <a:solidFill>
            <a:schemeClr val="accent2">
              <a:lumMod val="75000"/>
            </a:schemeClr>
          </a:solidFill>
          <a:ln w="28575">
            <a:solidFill>
              <a:schemeClr val="bg1"/>
            </a:solidFill>
          </a:ln>
        </p:spPr>
        <p:txBody>
          <a:bodyPr rtlCol="0">
            <a:normAutofit/>
          </a:bodyPr>
          <a:lstStyle/>
          <a:p>
            <a:pPr eaLnBrk="1" fontAlgn="auto" hangingPunct="1">
              <a:spcAft>
                <a:spcPts val="0"/>
              </a:spcAft>
              <a:defRPr/>
            </a:pPr>
            <a:r>
              <a:rPr lang="id-ID" sz="2800" b="1" dirty="0">
                <a:solidFill>
                  <a:schemeClr val="bg1"/>
                </a:solidFill>
                <a:latin typeface="Cambria" panose="02040503050406030204" pitchFamily="18" charset="0"/>
              </a:rPr>
              <a:t>Perpres No.2 Tahun 2015 Tentang </a:t>
            </a:r>
            <a:r>
              <a:rPr lang="en-US" sz="2800" b="1" dirty="0">
                <a:solidFill>
                  <a:schemeClr val="bg1"/>
                </a:solidFill>
                <a:latin typeface="Cambria" panose="02040503050406030204" pitchFamily="18" charset="0"/>
              </a:rPr>
              <a:t>RPJMN 2015-2019</a:t>
            </a:r>
          </a:p>
        </p:txBody>
      </p:sp>
      <p:sp>
        <p:nvSpPr>
          <p:cNvPr id="3" name="Content Placeholder 2"/>
          <p:cNvSpPr>
            <a:spLocks noGrp="1"/>
          </p:cNvSpPr>
          <p:nvPr>
            <p:ph idx="1"/>
          </p:nvPr>
        </p:nvSpPr>
        <p:spPr>
          <a:xfrm>
            <a:off x="457200" y="914400"/>
            <a:ext cx="8229600" cy="5562600"/>
          </a:xfrm>
        </p:spPr>
        <p:txBody>
          <a:bodyPr rtlCol="0">
            <a:normAutofit fontScale="92500" lnSpcReduction="10000"/>
          </a:bodyPr>
          <a:lstStyle/>
          <a:p>
            <a:pPr marL="0" indent="0" algn="ctr" eaLnBrk="1" fontAlgn="auto" hangingPunct="1">
              <a:spcBef>
                <a:spcPts val="0"/>
              </a:spcBef>
              <a:spcAft>
                <a:spcPts val="0"/>
              </a:spcAft>
              <a:buFont typeface="Arial" panose="020B0604020202020204" pitchFamily="34" charset="0"/>
              <a:buNone/>
              <a:defRPr/>
            </a:pPr>
            <a:r>
              <a:rPr lang="id-ID" sz="2000" b="1" dirty="0">
                <a:latin typeface="Cambria" panose="02040503050406030204" pitchFamily="18" charset="0"/>
              </a:rPr>
              <a:t>Agenda Pembangunan (NAWACITA)</a:t>
            </a:r>
          </a:p>
          <a:p>
            <a:pPr eaLnBrk="1" fontAlgn="auto" hangingPunct="1">
              <a:spcBef>
                <a:spcPts val="0"/>
              </a:spcBef>
              <a:spcAft>
                <a:spcPts val="0"/>
              </a:spcAft>
              <a:buFont typeface="Arial" panose="020B0604020202020204" pitchFamily="34" charset="0"/>
              <a:buNone/>
              <a:defRPr/>
            </a:pPr>
            <a:r>
              <a:rPr lang="id-ID" sz="2000" b="1" dirty="0">
                <a:latin typeface="Cambria" panose="02040503050406030204" pitchFamily="18" charset="0"/>
              </a:rPr>
              <a:t>Agenda 7:</a:t>
            </a:r>
          </a:p>
          <a:p>
            <a:pPr algn="ctr" eaLnBrk="1" fontAlgn="auto" hangingPunct="1">
              <a:spcBef>
                <a:spcPts val="0"/>
              </a:spcBef>
              <a:spcAft>
                <a:spcPts val="0"/>
              </a:spcAft>
              <a:buFont typeface="Arial" panose="020B0604020202020204" pitchFamily="34" charset="0"/>
              <a:buNone/>
              <a:defRPr/>
            </a:pPr>
            <a:r>
              <a:rPr lang="id-ID" sz="2000" b="1" dirty="0">
                <a:latin typeface="Cambria" panose="02040503050406030204" pitchFamily="18" charset="0"/>
              </a:rPr>
              <a:t>Mewujudkan kemandirian ekonomi dengan menggerakkan</a:t>
            </a:r>
          </a:p>
          <a:p>
            <a:pPr algn="ctr" eaLnBrk="1" fontAlgn="auto" hangingPunct="1">
              <a:spcBef>
                <a:spcPts val="0"/>
              </a:spcBef>
              <a:spcAft>
                <a:spcPts val="0"/>
              </a:spcAft>
              <a:buFont typeface="Arial" panose="020B0604020202020204" pitchFamily="34" charset="0"/>
              <a:buNone/>
              <a:defRPr/>
            </a:pPr>
            <a:r>
              <a:rPr lang="id-ID" sz="2000" b="1" dirty="0">
                <a:latin typeface="Cambria" panose="02040503050406030204" pitchFamily="18" charset="0"/>
              </a:rPr>
              <a:t>sektor-sektor strategis ekonomi domestik</a:t>
            </a:r>
          </a:p>
          <a:p>
            <a:pPr marL="452438" lvl="1" indent="-452438" algn="just" eaLnBrk="1" fontAlgn="auto" hangingPunct="1">
              <a:spcBef>
                <a:spcPts val="0"/>
              </a:spcBef>
              <a:spcAft>
                <a:spcPts val="0"/>
              </a:spcAft>
              <a:buFont typeface="Arial" panose="020B0604020202020204" pitchFamily="34" charset="0"/>
              <a:buNone/>
              <a:defRPr/>
            </a:pPr>
            <a:endParaRPr lang="id-ID" sz="2000" b="1" dirty="0">
              <a:solidFill>
                <a:srgbClr val="C00000"/>
              </a:solidFill>
              <a:latin typeface="Cambria" panose="02040503050406030204" pitchFamily="18" charset="0"/>
            </a:endParaRPr>
          </a:p>
          <a:p>
            <a:pPr marL="452438" lvl="1" indent="-452438" eaLnBrk="1" fontAlgn="auto" hangingPunct="1">
              <a:spcBef>
                <a:spcPts val="0"/>
              </a:spcBef>
              <a:spcAft>
                <a:spcPts val="0"/>
              </a:spcAft>
              <a:buFont typeface="Arial" panose="020B0604020202020204" pitchFamily="34" charset="0"/>
              <a:buNone/>
              <a:defRPr/>
            </a:pPr>
            <a:r>
              <a:rPr lang="id-ID" sz="2000" b="1" dirty="0">
                <a:latin typeface="Cambria" panose="02040503050406030204" pitchFamily="18" charset="0"/>
              </a:rPr>
              <a:t>Fokus 3 Agenda 7</a:t>
            </a:r>
            <a:r>
              <a:rPr lang="id-ID" sz="2000" dirty="0">
                <a:latin typeface="Cambria" panose="02040503050406030204" pitchFamily="18" charset="0"/>
              </a:rPr>
              <a:t>: </a:t>
            </a:r>
          </a:p>
          <a:p>
            <a:pPr marL="452438" lvl="1" indent="-452438" algn="ctr" eaLnBrk="1" fontAlgn="auto" hangingPunct="1">
              <a:spcBef>
                <a:spcPts val="0"/>
              </a:spcBef>
              <a:spcAft>
                <a:spcPts val="0"/>
              </a:spcAft>
              <a:buFont typeface="Arial" panose="020B0604020202020204" pitchFamily="34" charset="0"/>
              <a:buNone/>
              <a:defRPr/>
            </a:pPr>
            <a:r>
              <a:rPr lang="id-ID" sz="2000" b="1" dirty="0">
                <a:latin typeface="Cambria" panose="02040503050406030204" pitchFamily="18" charset="0"/>
              </a:rPr>
              <a:t>Pelestarian Sumber Daya Alam, Lingkungan Hidup dan</a:t>
            </a:r>
          </a:p>
          <a:p>
            <a:pPr marL="452438" lvl="1" indent="-452438" algn="ctr" eaLnBrk="1" fontAlgn="auto" hangingPunct="1">
              <a:spcBef>
                <a:spcPts val="0"/>
              </a:spcBef>
              <a:spcAft>
                <a:spcPts val="0"/>
              </a:spcAft>
              <a:buFont typeface="Arial" panose="020B0604020202020204" pitchFamily="34" charset="0"/>
              <a:buNone/>
              <a:defRPr/>
            </a:pPr>
            <a:r>
              <a:rPr lang="id-ID" sz="2400" b="1" dirty="0">
                <a:solidFill>
                  <a:schemeClr val="accent6">
                    <a:lumMod val="75000"/>
                  </a:schemeClr>
                </a:solidFill>
                <a:latin typeface="Cambria" panose="02040503050406030204" pitchFamily="18" charset="0"/>
              </a:rPr>
              <a:t>Pengelolaan Bencana</a:t>
            </a:r>
          </a:p>
          <a:p>
            <a:pPr marL="452438" lvl="1" indent="-452438" eaLnBrk="1" fontAlgn="auto" hangingPunct="1">
              <a:spcBef>
                <a:spcPts val="0"/>
              </a:spcBef>
              <a:spcAft>
                <a:spcPts val="0"/>
              </a:spcAft>
              <a:buFont typeface="Arial" panose="020B0604020202020204" pitchFamily="34" charset="0"/>
              <a:buNone/>
              <a:defRPr/>
            </a:pPr>
            <a:endParaRPr lang="id-ID" sz="2000" b="1" dirty="0">
              <a:solidFill>
                <a:srgbClr val="C00000"/>
              </a:solidFill>
              <a:latin typeface="Cambria" panose="02040503050406030204" pitchFamily="18" charset="0"/>
            </a:endParaRPr>
          </a:p>
          <a:p>
            <a:pPr marL="0" indent="0" algn="just" eaLnBrk="1" fontAlgn="auto" hangingPunct="1">
              <a:lnSpc>
                <a:spcPct val="110000"/>
              </a:lnSpc>
              <a:spcBef>
                <a:spcPts val="0"/>
              </a:spcBef>
              <a:spcAft>
                <a:spcPts val="600"/>
              </a:spcAft>
              <a:buFont typeface="Arial" panose="020B0604020202020204" pitchFamily="34" charset="0"/>
              <a:buNone/>
              <a:defRPr/>
            </a:pPr>
            <a:r>
              <a:rPr lang="id-ID" sz="2000" b="1" dirty="0">
                <a:latin typeface="Cambria" panose="02040503050406030204" pitchFamily="18" charset="0"/>
              </a:rPr>
              <a:t>ARAH KEBIJAKAN DAN STRATEGI:</a:t>
            </a:r>
          </a:p>
          <a:p>
            <a:pPr marL="457200" indent="-457200" eaLnBrk="1" fontAlgn="auto" hangingPunct="1">
              <a:lnSpc>
                <a:spcPct val="110000"/>
              </a:lnSpc>
              <a:spcBef>
                <a:spcPts val="0"/>
              </a:spcBef>
              <a:spcAft>
                <a:spcPts val="600"/>
              </a:spcAft>
              <a:buFont typeface="+mj-lt"/>
              <a:buAutoNum type="arabicPeriod"/>
              <a:defRPr/>
            </a:pPr>
            <a:r>
              <a:rPr lang="id-ID" sz="2000" b="1" dirty="0">
                <a:latin typeface="Cambria" panose="02040503050406030204" pitchFamily="18" charset="0"/>
              </a:rPr>
              <a:t>Internalisasi pengurangan risiko bencana dalam kerangka pembangunan berkelanjutan di Pusat dan daerah.</a:t>
            </a:r>
          </a:p>
          <a:p>
            <a:pPr marL="457200" indent="-457200" algn="just" eaLnBrk="1" fontAlgn="auto" hangingPunct="1">
              <a:lnSpc>
                <a:spcPct val="110000"/>
              </a:lnSpc>
              <a:spcBef>
                <a:spcPts val="0"/>
              </a:spcBef>
              <a:spcAft>
                <a:spcPts val="600"/>
              </a:spcAft>
              <a:buFont typeface="+mj-lt"/>
              <a:buAutoNum type="arabicPeriod"/>
              <a:defRPr/>
            </a:pPr>
            <a:r>
              <a:rPr lang="id-ID" sz="2000" b="1" dirty="0">
                <a:latin typeface="Cambria" panose="02040503050406030204" pitchFamily="18" charset="0"/>
              </a:rPr>
              <a:t>Penurunan tingkat kerentanan terhadap bencana.</a:t>
            </a:r>
          </a:p>
          <a:p>
            <a:pPr marL="457200" indent="-9525" algn="just" eaLnBrk="1" fontAlgn="auto" hangingPunct="1">
              <a:lnSpc>
                <a:spcPct val="110000"/>
              </a:lnSpc>
              <a:spcBef>
                <a:spcPts val="0"/>
              </a:spcBef>
              <a:spcAft>
                <a:spcPts val="600"/>
              </a:spcAft>
              <a:buFont typeface="Arial" panose="020B0604020202020204" pitchFamily="34" charset="0"/>
              <a:buNone/>
              <a:defRPr/>
            </a:pPr>
            <a:r>
              <a:rPr lang="id-ID" sz="2400" b="1" dirty="0">
                <a:solidFill>
                  <a:schemeClr val="accent6">
                    <a:lumMod val="75000"/>
                  </a:schemeClr>
                </a:solidFill>
                <a:latin typeface="Cambria" panose="02040503050406030204" pitchFamily="18" charset="0"/>
              </a:rPr>
              <a:t>Peningkatan kualitas hidup masyarakat di daerah pascabencana, melalui percepatan penyelesaian rehabilitasi dan rekonstruksi wilayah pascabencana alam;</a:t>
            </a:r>
          </a:p>
          <a:p>
            <a:pPr marL="457200" indent="-457200" algn="just" eaLnBrk="1" fontAlgn="auto" hangingPunct="1">
              <a:lnSpc>
                <a:spcPct val="110000"/>
              </a:lnSpc>
              <a:spcBef>
                <a:spcPts val="0"/>
              </a:spcBef>
              <a:spcAft>
                <a:spcPts val="600"/>
              </a:spcAft>
              <a:buFont typeface="+mj-lt"/>
              <a:buAutoNum type="arabicPeriod" startAt="3"/>
              <a:defRPr/>
            </a:pPr>
            <a:r>
              <a:rPr lang="id-ID" sz="2000" b="1" dirty="0">
                <a:latin typeface="Cambria" panose="02040503050406030204" pitchFamily="18" charset="0"/>
              </a:rPr>
              <a:t>Peningkatan kapasitas dalam penanggulangan bencana.</a:t>
            </a:r>
          </a:p>
        </p:txBody>
      </p:sp>
      <p:sp>
        <p:nvSpPr>
          <p:cNvPr id="6148"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323CBBF-8F19-47CC-A410-172C5328362F}" type="slidenum">
              <a:rPr lang="en-US" sz="1200" b="1" smtClean="0"/>
              <a:pPr>
                <a:spcBef>
                  <a:spcPct val="0"/>
                </a:spcBef>
                <a:buFontTx/>
                <a:buNone/>
              </a:pPr>
              <a:t>4</a:t>
            </a:fld>
            <a:endParaRPr lang="en-US" sz="1200" b="1"/>
          </a:p>
        </p:txBody>
      </p:sp>
      <p:sp>
        <p:nvSpPr>
          <p:cNvPr id="6149" name="Rectangle 5"/>
          <p:cNvSpPr>
            <a:spLocks noChangeArrowheads="1"/>
          </p:cNvSpPr>
          <p:nvPr/>
        </p:nvSpPr>
        <p:spPr bwMode="auto">
          <a:xfrm>
            <a:off x="0" y="6553200"/>
            <a:ext cx="68580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d-ID" sz="1200">
                <a:solidFill>
                  <a:schemeClr val="bg1"/>
                </a:solidFill>
                <a:latin typeface="Copperplate Gothic Bold" panose="020E0705020206020404" pitchFamily="34" charset="0"/>
              </a:rPr>
              <a:t>nrk</a:t>
            </a:r>
          </a:p>
        </p:txBody>
      </p:sp>
    </p:spTree>
    <p:extLst>
      <p:ext uri="{BB962C8B-B14F-4D97-AF65-F5344CB8AC3E}">
        <p14:creationId xmlns:p14="http://schemas.microsoft.com/office/powerpoint/2010/main" xmlns="" val="2891678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563563"/>
          </a:xfrm>
          <a:solidFill>
            <a:schemeClr val="accent2">
              <a:lumMod val="75000"/>
            </a:schemeClr>
          </a:solidFill>
          <a:ln>
            <a:solidFill>
              <a:schemeClr val="bg1"/>
            </a:solidFill>
          </a:ln>
        </p:spPr>
        <p:txBody>
          <a:bodyPr rtlCol="0">
            <a:noAutofit/>
          </a:bodyPr>
          <a:lstStyle/>
          <a:p>
            <a:pPr eaLnBrk="1" fontAlgn="auto" hangingPunct="1">
              <a:spcAft>
                <a:spcPts val="0"/>
              </a:spcAft>
              <a:defRPr/>
            </a:pPr>
            <a:r>
              <a:rPr lang="id-ID" sz="3200" b="1" dirty="0">
                <a:solidFill>
                  <a:schemeClr val="bg1"/>
                </a:solidFill>
                <a:latin typeface="Cambria" panose="02040503050406030204" pitchFamily="18" charset="0"/>
              </a:rPr>
              <a:t>VISI &amp; MISI (2015 – 2019)</a:t>
            </a:r>
            <a:endParaRPr lang="en-US" sz="3200" b="1" dirty="0">
              <a:solidFill>
                <a:schemeClr val="bg1"/>
              </a:solidFill>
              <a:latin typeface="Cambria" panose="02040503050406030204" pitchFamily="18" charset="0"/>
            </a:endParaRPr>
          </a:p>
        </p:txBody>
      </p:sp>
      <p:sp>
        <p:nvSpPr>
          <p:cNvPr id="5" name="Rectangle 4"/>
          <p:cNvSpPr/>
          <p:nvPr/>
        </p:nvSpPr>
        <p:spPr>
          <a:xfrm>
            <a:off x="457200" y="914400"/>
            <a:ext cx="8153400" cy="3247043"/>
          </a:xfrm>
          <a:prstGeom prst="rect">
            <a:avLst/>
          </a:prstGeom>
        </p:spPr>
        <p:txBody>
          <a:bodyPr>
            <a:spAutoFit/>
          </a:bodyPr>
          <a:lstStyle/>
          <a:p>
            <a:pPr lvl="1" indent="-457200" algn="just" eaLnBrk="1" fontAlgn="auto" hangingPunct="1">
              <a:spcBef>
                <a:spcPts val="0"/>
              </a:spcBef>
              <a:spcAft>
                <a:spcPts val="600"/>
              </a:spcAft>
              <a:defRPr/>
            </a:pPr>
            <a:r>
              <a:rPr lang="id-ID" sz="2000" b="1" dirty="0">
                <a:latin typeface="Cambria" panose="02040503050406030204" pitchFamily="18" charset="0"/>
              </a:rPr>
              <a:t>VISI </a:t>
            </a:r>
            <a:r>
              <a:rPr lang="id-ID" sz="2000" b="1" dirty="0" smtClean="0">
                <a:latin typeface="Cambria" panose="02040503050406030204" pitchFamily="18" charset="0"/>
              </a:rPr>
              <a:t>Presiden</a:t>
            </a:r>
            <a:r>
              <a:rPr lang="en-US" sz="2000" b="1" dirty="0" smtClean="0">
                <a:latin typeface="Cambria" panose="02040503050406030204" pitchFamily="18" charset="0"/>
              </a:rPr>
              <a:t> RI </a:t>
            </a:r>
            <a:r>
              <a:rPr lang="id-ID" sz="2000" b="1" dirty="0" smtClean="0">
                <a:latin typeface="Cambria" panose="02040503050406030204" pitchFamily="18" charset="0"/>
              </a:rPr>
              <a:t>:</a:t>
            </a:r>
            <a:endParaRPr lang="id-ID" sz="2000" b="1" dirty="0">
              <a:latin typeface="Cambria" panose="02040503050406030204" pitchFamily="18" charset="0"/>
            </a:endParaRPr>
          </a:p>
          <a:p>
            <a:pPr marL="0" lvl="1" algn="ctr" eaLnBrk="1" fontAlgn="auto" hangingPunct="1">
              <a:spcBef>
                <a:spcPts val="0"/>
              </a:spcBef>
              <a:defRPr/>
            </a:pPr>
            <a:r>
              <a:rPr lang="id-ID" sz="2000" dirty="0">
                <a:latin typeface="Cambria" panose="02040503050406030204" pitchFamily="18" charset="0"/>
              </a:rPr>
              <a:t>Terwujudnya </a:t>
            </a:r>
            <a:endParaRPr lang="en-US" sz="2000" dirty="0" smtClean="0">
              <a:latin typeface="Cambria" panose="02040503050406030204" pitchFamily="18" charset="0"/>
            </a:endParaRPr>
          </a:p>
          <a:p>
            <a:pPr marL="0" lvl="1" algn="ctr" eaLnBrk="1" fontAlgn="auto" hangingPunct="1">
              <a:spcBef>
                <a:spcPts val="0"/>
              </a:spcBef>
              <a:defRPr/>
            </a:pPr>
            <a:r>
              <a:rPr lang="id-ID" sz="2000" dirty="0" smtClean="0">
                <a:latin typeface="Cambria" panose="02040503050406030204" pitchFamily="18" charset="0"/>
              </a:rPr>
              <a:t>Indonesia </a:t>
            </a:r>
            <a:r>
              <a:rPr lang="id-ID" sz="2000" dirty="0">
                <a:latin typeface="Cambria" panose="02040503050406030204" pitchFamily="18" charset="0"/>
              </a:rPr>
              <a:t>yang Berdaulat, Mandiri dan Berkepribadian </a:t>
            </a:r>
            <a:endParaRPr lang="en-US" sz="2000" dirty="0" smtClean="0">
              <a:latin typeface="Cambria" panose="02040503050406030204" pitchFamily="18" charset="0"/>
            </a:endParaRPr>
          </a:p>
          <a:p>
            <a:pPr marL="0" lvl="1" algn="ctr" eaLnBrk="1" fontAlgn="auto" hangingPunct="1">
              <a:spcBef>
                <a:spcPts val="0"/>
              </a:spcBef>
              <a:defRPr/>
            </a:pPr>
            <a:r>
              <a:rPr lang="id-ID" sz="2000" dirty="0" smtClean="0">
                <a:latin typeface="Cambria" panose="02040503050406030204" pitchFamily="18" charset="0"/>
              </a:rPr>
              <a:t>Berlandaskan </a:t>
            </a:r>
            <a:r>
              <a:rPr lang="id-ID" sz="2000" dirty="0">
                <a:latin typeface="Cambria" panose="02040503050406030204" pitchFamily="18" charset="0"/>
              </a:rPr>
              <a:t>Gotong Royong</a:t>
            </a:r>
          </a:p>
          <a:p>
            <a:pPr marL="0" lvl="1" algn="just" eaLnBrk="1" fontAlgn="auto" hangingPunct="1">
              <a:spcBef>
                <a:spcPts val="0"/>
              </a:spcBef>
              <a:spcAft>
                <a:spcPts val="600"/>
              </a:spcAft>
              <a:defRPr/>
            </a:pPr>
            <a:r>
              <a:rPr lang="id-ID" sz="2000" b="1" dirty="0">
                <a:latin typeface="Cambria" panose="02040503050406030204" pitchFamily="18" charset="0"/>
              </a:rPr>
              <a:t>VISI BNPB :</a:t>
            </a:r>
          </a:p>
          <a:p>
            <a:pPr marL="0" lvl="1" algn="ctr" eaLnBrk="1" fontAlgn="auto" hangingPunct="1">
              <a:spcBef>
                <a:spcPts val="0"/>
              </a:spcBef>
              <a:spcAft>
                <a:spcPts val="1200"/>
              </a:spcAft>
              <a:defRPr/>
            </a:pPr>
            <a:r>
              <a:rPr lang="id-ID" sz="2000" dirty="0">
                <a:latin typeface="Cambria" panose="02040503050406030204" pitchFamily="18" charset="0"/>
              </a:rPr>
              <a:t>Ketangguhan Bangsa Dalam Menghadapi Bencana</a:t>
            </a:r>
          </a:p>
          <a:p>
            <a:pPr marL="0" lvl="1" eaLnBrk="1" fontAlgn="auto" hangingPunct="1">
              <a:spcBef>
                <a:spcPts val="0"/>
              </a:spcBef>
              <a:spcAft>
                <a:spcPts val="600"/>
              </a:spcAft>
              <a:defRPr/>
            </a:pPr>
            <a:r>
              <a:rPr lang="id-ID" sz="2000" b="1" dirty="0">
                <a:latin typeface="Cambria" panose="02040503050406030204" pitchFamily="18" charset="0"/>
              </a:rPr>
              <a:t>VISI KEDEPUTIAN BIDANG REHABILITASI &amp; REKONSTRUKSI:</a:t>
            </a:r>
          </a:p>
          <a:p>
            <a:pPr marL="0" lvl="1" algn="ctr" eaLnBrk="1" fontAlgn="auto" hangingPunct="1">
              <a:spcBef>
                <a:spcPts val="0"/>
              </a:spcBef>
              <a:spcAft>
                <a:spcPts val="0"/>
              </a:spcAft>
              <a:defRPr/>
            </a:pPr>
            <a:r>
              <a:rPr lang="id-ID" sz="2000" dirty="0">
                <a:latin typeface="Cambria" panose="02040503050406030204" pitchFamily="18" charset="0"/>
              </a:rPr>
              <a:t>Terwujudnya pemulihan masyarakat dan daerah</a:t>
            </a:r>
          </a:p>
          <a:p>
            <a:pPr marL="0" lvl="1" algn="ctr" eaLnBrk="1" fontAlgn="auto" hangingPunct="1">
              <a:spcBef>
                <a:spcPts val="0"/>
              </a:spcBef>
              <a:spcAft>
                <a:spcPts val="0"/>
              </a:spcAft>
              <a:defRPr/>
            </a:pPr>
            <a:r>
              <a:rPr lang="id-ID" sz="2000" dirty="0">
                <a:latin typeface="Cambria" panose="02040503050406030204" pitchFamily="18" charset="0"/>
              </a:rPr>
              <a:t>di wilayah pascabencana</a:t>
            </a:r>
          </a:p>
        </p:txBody>
      </p:sp>
      <p:sp>
        <p:nvSpPr>
          <p:cNvPr id="6" name="Rectangle 5"/>
          <p:cNvSpPr/>
          <p:nvPr/>
        </p:nvSpPr>
        <p:spPr>
          <a:xfrm>
            <a:off x="457200" y="4114800"/>
            <a:ext cx="8153400" cy="2015936"/>
          </a:xfrm>
          <a:prstGeom prst="rect">
            <a:avLst/>
          </a:prstGeom>
        </p:spPr>
        <p:txBody>
          <a:bodyPr wrap="square">
            <a:spAutoFit/>
          </a:bodyPr>
          <a:lstStyle/>
          <a:p>
            <a:pPr marL="457200" indent="-457200" algn="just" eaLnBrk="1" fontAlgn="auto" hangingPunct="1">
              <a:spcBef>
                <a:spcPts val="0"/>
              </a:spcBef>
              <a:spcAft>
                <a:spcPts val="600"/>
              </a:spcAft>
              <a:defRPr/>
            </a:pPr>
            <a:r>
              <a:rPr lang="id-ID" sz="2000" b="1" dirty="0">
                <a:latin typeface="Cambria" panose="02040503050406030204" pitchFamily="18" charset="0"/>
              </a:rPr>
              <a:t>MISI – BNPB, Kedeputian Bidang Rehabilitasi dan Rekonstruksi</a:t>
            </a:r>
          </a:p>
          <a:p>
            <a:pPr algn="ctr" eaLnBrk="1" fontAlgn="auto" hangingPunct="1">
              <a:spcBef>
                <a:spcPts val="0"/>
              </a:spcBef>
              <a:spcAft>
                <a:spcPts val="0"/>
              </a:spcAft>
              <a:defRPr/>
            </a:pPr>
            <a:r>
              <a:rPr lang="id-ID" sz="2000" dirty="0">
                <a:latin typeface="Cambria" panose="02040503050406030204" pitchFamily="18" charset="0"/>
              </a:rPr>
              <a:t>Menyelenggarakan pemulihan wilayah dan masyarakat pascabencana melalui rehabilitasi dan rekonstruksi yang lebih baik </a:t>
            </a:r>
            <a:endParaRPr lang="en-US" sz="2000" dirty="0" smtClean="0">
              <a:latin typeface="Cambria" panose="02040503050406030204" pitchFamily="18" charset="0"/>
            </a:endParaRPr>
          </a:p>
          <a:p>
            <a:pPr algn="ctr" eaLnBrk="1" fontAlgn="auto" hangingPunct="1">
              <a:spcBef>
                <a:spcPts val="0"/>
              </a:spcBef>
              <a:spcAft>
                <a:spcPts val="0"/>
              </a:spcAft>
              <a:defRPr/>
            </a:pPr>
            <a:r>
              <a:rPr lang="id-ID" sz="2000" dirty="0" smtClean="0">
                <a:latin typeface="Cambria" panose="02040503050406030204" pitchFamily="18" charset="0"/>
              </a:rPr>
              <a:t>yang </a:t>
            </a:r>
            <a:r>
              <a:rPr lang="id-ID" sz="2000" dirty="0">
                <a:latin typeface="Cambria" panose="02040503050406030204" pitchFamily="18" charset="0"/>
              </a:rPr>
              <a:t>terkoordinasi </a:t>
            </a:r>
            <a:endParaRPr lang="en-US" sz="2000" dirty="0" smtClean="0">
              <a:latin typeface="Cambria" panose="02040503050406030204" pitchFamily="18" charset="0"/>
            </a:endParaRPr>
          </a:p>
          <a:p>
            <a:pPr algn="ctr" eaLnBrk="1" fontAlgn="auto" hangingPunct="1">
              <a:spcBef>
                <a:spcPts val="0"/>
              </a:spcBef>
              <a:spcAft>
                <a:spcPts val="0"/>
              </a:spcAft>
              <a:defRPr/>
            </a:pPr>
            <a:r>
              <a:rPr lang="en-US" sz="2000" dirty="0" smtClean="0">
                <a:latin typeface="Cambria" panose="02040503050406030204" pitchFamily="18" charset="0"/>
              </a:rPr>
              <a:t>d</a:t>
            </a:r>
            <a:r>
              <a:rPr lang="id-ID" sz="2000" dirty="0" smtClean="0">
                <a:latin typeface="Cambria" panose="02040503050406030204" pitchFamily="18" charset="0"/>
              </a:rPr>
              <a:t>an</a:t>
            </a:r>
            <a:r>
              <a:rPr lang="en-US" sz="2000" dirty="0" smtClean="0">
                <a:latin typeface="Cambria" panose="02040503050406030204" pitchFamily="18" charset="0"/>
              </a:rPr>
              <a:t> </a:t>
            </a:r>
            <a:r>
              <a:rPr lang="id-ID" sz="2000" dirty="0" smtClean="0">
                <a:latin typeface="Cambria" panose="02040503050406030204" pitchFamily="18" charset="0"/>
              </a:rPr>
              <a:t>berdimensi</a:t>
            </a:r>
            <a:endParaRPr lang="id-ID" sz="2000" dirty="0">
              <a:latin typeface="Cambria" panose="02040503050406030204" pitchFamily="18" charset="0"/>
            </a:endParaRPr>
          </a:p>
          <a:p>
            <a:pPr algn="ctr" eaLnBrk="1" fontAlgn="auto" hangingPunct="1">
              <a:spcBef>
                <a:spcPts val="0"/>
              </a:spcBef>
              <a:spcAft>
                <a:spcPts val="0"/>
              </a:spcAft>
              <a:defRPr/>
            </a:pPr>
            <a:r>
              <a:rPr lang="id-ID" sz="2000" dirty="0">
                <a:latin typeface="Cambria" panose="02040503050406030204" pitchFamily="18" charset="0"/>
              </a:rPr>
              <a:t>pengurangan risiko bencana.</a:t>
            </a:r>
            <a:endParaRPr lang="en-US" sz="2000" dirty="0">
              <a:latin typeface="Cambria" panose="02040503050406030204" pitchFamily="18" charset="0"/>
            </a:endParaRPr>
          </a:p>
        </p:txBody>
      </p:sp>
      <p:sp>
        <p:nvSpPr>
          <p:cNvPr id="7173" name="Rectangle 5"/>
          <p:cNvSpPr>
            <a:spLocks noChangeArrowheads="1"/>
          </p:cNvSpPr>
          <p:nvPr/>
        </p:nvSpPr>
        <p:spPr bwMode="auto">
          <a:xfrm>
            <a:off x="0" y="6553200"/>
            <a:ext cx="68580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d-ID" sz="1200">
                <a:solidFill>
                  <a:schemeClr val="bg1"/>
                </a:solidFill>
                <a:latin typeface="Copperplate Gothic Bold" panose="020E0705020206020404" pitchFamily="34" charset="0"/>
              </a:rPr>
              <a:t>nrk</a:t>
            </a:r>
          </a:p>
        </p:txBody>
      </p:sp>
      <p:sp>
        <p:nvSpPr>
          <p:cNvPr id="4102" name="Slide Number Placeholder 3"/>
          <p:cNvSpPr>
            <a:spLocks noGrp="1"/>
          </p:cNvSpPr>
          <p:nvPr>
            <p:ph type="sldNum" sz="quarter" idx="12"/>
          </p:nvPr>
        </p:nvSpPr>
        <p:spPr bwMode="auto">
          <a:xfrm>
            <a:off x="6553200" y="6459538"/>
            <a:ext cx="2133600" cy="365125"/>
          </a:xfrm>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87C36733-5984-455E-9F18-93B692187515}" type="slidenum">
              <a:rPr lang="id-ID" b="1" smtClean="0">
                <a:latin typeface="+mj-lt"/>
              </a:rPr>
              <a:pPr eaLnBrk="1" hangingPunct="1">
                <a:defRPr/>
              </a:pPr>
              <a:t>5</a:t>
            </a:fld>
            <a:endParaRPr lang="id-ID" b="1" dirty="0">
              <a:latin typeface="+mj-lt"/>
            </a:endParaRPr>
          </a:p>
        </p:txBody>
      </p:sp>
    </p:spTree>
    <p:extLst>
      <p:ext uri="{BB962C8B-B14F-4D97-AF65-F5344CB8AC3E}">
        <p14:creationId xmlns:p14="http://schemas.microsoft.com/office/powerpoint/2010/main" xmlns="" val="1589502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838200"/>
          </a:xfrm>
          <a:solidFill>
            <a:schemeClr val="accent2">
              <a:lumMod val="75000"/>
            </a:schemeClr>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oAutofit/>
          </a:bodyPr>
          <a:lstStyle/>
          <a:p>
            <a:pPr eaLnBrk="1" fontAlgn="auto" hangingPunct="1">
              <a:spcAft>
                <a:spcPts val="0"/>
              </a:spcAft>
              <a:defRPr/>
            </a:pPr>
            <a:r>
              <a:rPr lang="id-ID" sz="2000" b="1" dirty="0">
                <a:latin typeface="Cambria" panose="02040503050406030204" pitchFamily="18" charset="0"/>
              </a:rPr>
              <a:t>Kebijakan </a:t>
            </a:r>
            <a:r>
              <a:rPr lang="en-US" sz="2000" b="1" dirty="0" smtClean="0">
                <a:latin typeface="Cambria" panose="02040503050406030204" pitchFamily="18" charset="0"/>
              </a:rPr>
              <a:t/>
            </a:r>
            <a:br>
              <a:rPr lang="en-US" sz="2000" b="1" dirty="0" smtClean="0">
                <a:latin typeface="Cambria" panose="02040503050406030204" pitchFamily="18" charset="0"/>
              </a:rPr>
            </a:br>
            <a:r>
              <a:rPr lang="id-ID" sz="2000" b="1" dirty="0" smtClean="0">
                <a:latin typeface="Cambria" panose="02040503050406030204" pitchFamily="18" charset="0"/>
              </a:rPr>
              <a:t>Bidang</a:t>
            </a:r>
            <a:r>
              <a:rPr lang="en-US" sz="2000" b="1" dirty="0" smtClean="0">
                <a:latin typeface="Cambria" panose="02040503050406030204" pitchFamily="18" charset="0"/>
              </a:rPr>
              <a:t> </a:t>
            </a:r>
            <a:r>
              <a:rPr lang="id-ID" sz="2000" b="1" dirty="0" smtClean="0">
                <a:latin typeface="Cambria" panose="02040503050406030204" pitchFamily="18" charset="0"/>
              </a:rPr>
              <a:t>Rehabilitasi </a:t>
            </a:r>
            <a:r>
              <a:rPr lang="id-ID" sz="2000" b="1" dirty="0">
                <a:latin typeface="Cambria" panose="02040503050406030204" pitchFamily="18" charset="0"/>
              </a:rPr>
              <a:t>dan Rekonstruksi</a:t>
            </a:r>
          </a:p>
        </p:txBody>
      </p:sp>
      <p:sp>
        <p:nvSpPr>
          <p:cNvPr id="7" name="Content Placeholder 7"/>
          <p:cNvSpPr txBox="1">
            <a:spLocks/>
          </p:cNvSpPr>
          <p:nvPr/>
        </p:nvSpPr>
        <p:spPr>
          <a:xfrm>
            <a:off x="357562" y="908720"/>
            <a:ext cx="8382000" cy="2209800"/>
          </a:xfrm>
          <a:prstGeom prst="rect">
            <a:avLst/>
          </a:prstGeom>
          <a:noFill/>
          <a:ln>
            <a:noFill/>
          </a:ln>
        </p:spPr>
        <p:style>
          <a:lnRef idx="3">
            <a:schemeClr val="lt1"/>
          </a:lnRef>
          <a:fillRef idx="1">
            <a:schemeClr val="accent1"/>
          </a:fillRef>
          <a:effectRef idx="1">
            <a:schemeClr val="accent1"/>
          </a:effectRef>
          <a:fontRef idx="minor">
            <a:schemeClr val="lt1"/>
          </a:fontRef>
        </p:style>
        <p:txBody>
          <a:bodyPr/>
          <a:lstStyle/>
          <a:p>
            <a:pPr algn="ctr" eaLnBrk="1" fontAlgn="auto" hangingPunct="1">
              <a:spcBef>
                <a:spcPts val="600"/>
              </a:spcBef>
              <a:spcAft>
                <a:spcPts val="600"/>
              </a:spcAft>
              <a:defRPr/>
            </a:pPr>
            <a:r>
              <a:rPr lang="id-ID" sz="2400" b="1" dirty="0">
                <a:solidFill>
                  <a:schemeClr val="accent6">
                    <a:lumMod val="75000"/>
                  </a:schemeClr>
                </a:solidFill>
                <a:latin typeface="Cambria" panose="02040503050406030204" pitchFamily="18" charset="0"/>
              </a:rPr>
              <a:t>Sasaran Strategis:</a:t>
            </a:r>
          </a:p>
          <a:p>
            <a:pPr algn="ctr" eaLnBrk="1" fontAlgn="auto" hangingPunct="1">
              <a:spcBef>
                <a:spcPct val="20000"/>
              </a:spcBef>
              <a:spcAft>
                <a:spcPts val="0"/>
              </a:spcAft>
              <a:defRPr/>
            </a:pPr>
            <a:r>
              <a:rPr lang="id-ID" sz="2400" dirty="0">
                <a:solidFill>
                  <a:schemeClr val="tx1"/>
                </a:solidFill>
                <a:latin typeface="Cambria" panose="02040503050406030204" pitchFamily="18" charset="0"/>
              </a:rPr>
              <a:t>Meningkatnya kualitas kehidupan masyarakat pascabencana dengan indikator pengukuran kerentanan berupa prosentase peningkatan indeks pemulihan kehidupan masyarakat pascabencana</a:t>
            </a:r>
          </a:p>
        </p:txBody>
      </p:sp>
      <p:sp>
        <p:nvSpPr>
          <p:cNvPr id="8196" name="Content Placeholder 2"/>
          <p:cNvSpPr>
            <a:spLocks noGrp="1"/>
          </p:cNvSpPr>
          <p:nvPr>
            <p:ph idx="1"/>
          </p:nvPr>
        </p:nvSpPr>
        <p:spPr>
          <a:xfrm>
            <a:off x="228600" y="3276601"/>
            <a:ext cx="8686800" cy="3429000"/>
          </a:xfrm>
        </p:spPr>
        <p:txBody>
          <a:bodyPr>
            <a:normAutofit fontScale="92500" lnSpcReduction="10000"/>
          </a:bodyPr>
          <a:lstStyle/>
          <a:p>
            <a:pPr algn="ctr" eaLnBrk="1" hangingPunct="1">
              <a:lnSpc>
                <a:spcPct val="110000"/>
              </a:lnSpc>
              <a:spcBef>
                <a:spcPct val="0"/>
              </a:spcBef>
              <a:buFont typeface="Arial" panose="020B0604020202020204" pitchFamily="34" charset="0"/>
              <a:buNone/>
            </a:pPr>
            <a:r>
              <a:rPr lang="id-ID" sz="2600" b="1" dirty="0">
                <a:solidFill>
                  <a:schemeClr val="accent6">
                    <a:lumMod val="75000"/>
                  </a:schemeClr>
                </a:solidFill>
                <a:latin typeface="Cambria" panose="02040503050406030204" pitchFamily="18" charset="0"/>
              </a:rPr>
              <a:t>Arah Kebijakan</a:t>
            </a:r>
          </a:p>
          <a:p>
            <a:pPr eaLnBrk="1" hangingPunct="1">
              <a:lnSpc>
                <a:spcPct val="110000"/>
              </a:lnSpc>
              <a:spcBef>
                <a:spcPct val="0"/>
              </a:spcBef>
              <a:buFont typeface="Arial" panose="020B0604020202020204" pitchFamily="34" charset="0"/>
              <a:buNone/>
            </a:pPr>
            <a:r>
              <a:rPr lang="id-ID" sz="2600" dirty="0">
                <a:latin typeface="Cambria" panose="02040503050406030204" pitchFamily="18" charset="0"/>
              </a:rPr>
              <a:t>1.	Peningkatan kapasitas pemerintah, pemda, masyarakat dan </a:t>
            </a:r>
            <a:r>
              <a:rPr lang="en-US" sz="2600" dirty="0" err="1" smtClean="0">
                <a:latin typeface="Cambria" panose="02040503050406030204" pitchFamily="18" charset="0"/>
              </a:rPr>
              <a:t>pemangku</a:t>
            </a:r>
            <a:r>
              <a:rPr lang="en-US" sz="2600" dirty="0" smtClean="0">
                <a:latin typeface="Cambria" panose="02040503050406030204" pitchFamily="18" charset="0"/>
              </a:rPr>
              <a:t> </a:t>
            </a:r>
            <a:r>
              <a:rPr lang="en-US" sz="2600" dirty="0" err="1" smtClean="0">
                <a:latin typeface="Cambria" panose="02040503050406030204" pitchFamily="18" charset="0"/>
              </a:rPr>
              <a:t>kepentingan</a:t>
            </a:r>
            <a:r>
              <a:rPr lang="en-US" sz="2600" dirty="0" smtClean="0">
                <a:latin typeface="Cambria" panose="02040503050406030204" pitchFamily="18" charset="0"/>
              </a:rPr>
              <a:t> </a:t>
            </a:r>
            <a:r>
              <a:rPr lang="id-ID" sz="2600" dirty="0" smtClean="0">
                <a:latin typeface="Cambria" panose="02040503050406030204" pitchFamily="18" charset="0"/>
              </a:rPr>
              <a:t> </a:t>
            </a:r>
            <a:r>
              <a:rPr lang="id-ID" sz="2600" dirty="0">
                <a:latin typeface="Cambria" panose="02040503050406030204" pitchFamily="18" charset="0"/>
              </a:rPr>
              <a:t>melalui </a:t>
            </a:r>
            <a:r>
              <a:rPr lang="en-US" sz="2600" dirty="0" err="1" smtClean="0">
                <a:latin typeface="Cambria" panose="02040503050406030204" pitchFamily="18" charset="0"/>
              </a:rPr>
              <a:t>Pelatihan</a:t>
            </a:r>
            <a:r>
              <a:rPr lang="en-US" sz="2600" dirty="0" smtClean="0">
                <a:latin typeface="Cambria" panose="02040503050406030204" pitchFamily="18" charset="0"/>
              </a:rPr>
              <a:t> </a:t>
            </a:r>
            <a:r>
              <a:rPr lang="id-ID" sz="2600" dirty="0" smtClean="0">
                <a:latin typeface="Cambria" panose="02040503050406030204" pitchFamily="18" charset="0"/>
              </a:rPr>
              <a:t> </a:t>
            </a:r>
            <a:r>
              <a:rPr lang="en-US" sz="2600" dirty="0" smtClean="0">
                <a:latin typeface="Cambria" panose="02040503050406030204" pitchFamily="18" charset="0"/>
              </a:rPr>
              <a:t>T</a:t>
            </a:r>
            <a:r>
              <a:rPr lang="id-ID" sz="2600" dirty="0" smtClean="0">
                <a:latin typeface="Cambria" panose="02040503050406030204" pitchFamily="18" charset="0"/>
              </a:rPr>
              <a:t>eknis</a:t>
            </a:r>
            <a:r>
              <a:rPr lang="id-ID" sz="2600" dirty="0">
                <a:latin typeface="Cambria" panose="02040503050406030204" pitchFamily="18" charset="0"/>
              </a:rPr>
              <a:t>, </a:t>
            </a:r>
            <a:r>
              <a:rPr lang="en-US" sz="2600" dirty="0" smtClean="0">
                <a:latin typeface="Cambria" panose="02040503050406030204" pitchFamily="18" charset="0"/>
              </a:rPr>
              <a:t> </a:t>
            </a:r>
            <a:r>
              <a:rPr lang="en-US" sz="2600" dirty="0" err="1" smtClean="0">
                <a:latin typeface="Cambria" panose="02040503050406030204" pitchFamily="18" charset="0"/>
              </a:rPr>
              <a:t>Fasilitasi</a:t>
            </a:r>
            <a:r>
              <a:rPr lang="en-US" sz="2600" dirty="0" smtClean="0">
                <a:latin typeface="Cambria" panose="02040503050406030204" pitchFamily="18" charset="0"/>
              </a:rPr>
              <a:t> </a:t>
            </a:r>
            <a:r>
              <a:rPr lang="en-US" sz="2600" dirty="0" err="1" smtClean="0">
                <a:latin typeface="Cambria" panose="02040503050406030204" pitchFamily="18" charset="0"/>
              </a:rPr>
              <a:t>dan</a:t>
            </a:r>
            <a:r>
              <a:rPr lang="en-US" sz="2600" dirty="0" smtClean="0">
                <a:latin typeface="Cambria" panose="02040503050406030204" pitchFamily="18" charset="0"/>
              </a:rPr>
              <a:t> </a:t>
            </a:r>
            <a:r>
              <a:rPr lang="en-US" sz="2600" dirty="0" err="1" smtClean="0">
                <a:latin typeface="Cambria" panose="02040503050406030204" pitchFamily="18" charset="0"/>
              </a:rPr>
              <a:t>Koordinasi</a:t>
            </a:r>
            <a:r>
              <a:rPr lang="id-ID" sz="2600" dirty="0" smtClean="0">
                <a:latin typeface="Cambria" panose="02040503050406030204" pitchFamily="18" charset="0"/>
              </a:rPr>
              <a:t>.</a:t>
            </a:r>
            <a:endParaRPr lang="id-ID" sz="2600" dirty="0">
              <a:latin typeface="Cambria" panose="02040503050406030204" pitchFamily="18" charset="0"/>
            </a:endParaRPr>
          </a:p>
          <a:p>
            <a:pPr eaLnBrk="1" hangingPunct="1">
              <a:lnSpc>
                <a:spcPct val="110000"/>
              </a:lnSpc>
              <a:spcBef>
                <a:spcPct val="0"/>
              </a:spcBef>
              <a:buFont typeface="Arial" panose="020B0604020202020204" pitchFamily="34" charset="0"/>
              <a:buNone/>
            </a:pPr>
            <a:r>
              <a:rPr lang="id-ID" sz="2600" dirty="0">
                <a:latin typeface="Cambria" panose="02040503050406030204" pitchFamily="18" charset="0"/>
              </a:rPr>
              <a:t>2.	Pengurangan kerentanan melalui: </a:t>
            </a:r>
          </a:p>
          <a:p>
            <a:pPr lvl="1" eaLnBrk="1" hangingPunct="1">
              <a:lnSpc>
                <a:spcPct val="110000"/>
              </a:lnSpc>
              <a:spcBef>
                <a:spcPct val="0"/>
              </a:spcBef>
              <a:buFont typeface="Wingdings" panose="05000000000000000000" pitchFamily="2" charset="2"/>
              <a:buChar char="Ø"/>
            </a:pPr>
            <a:r>
              <a:rPr lang="id-ID" sz="2600" dirty="0">
                <a:latin typeface="Cambria" panose="02040503050406030204" pitchFamily="18" charset="0"/>
              </a:rPr>
              <a:t>Prinsip “</a:t>
            </a:r>
            <a:r>
              <a:rPr lang="id-ID" sz="2600" i="1" dirty="0">
                <a:latin typeface="Cambria" panose="02040503050406030204" pitchFamily="18" charset="0"/>
              </a:rPr>
              <a:t>build back better &amp; safer</a:t>
            </a:r>
            <a:r>
              <a:rPr lang="id-ID" sz="2600" dirty="0">
                <a:latin typeface="Cambria" panose="02040503050406030204" pitchFamily="18" charset="0"/>
              </a:rPr>
              <a:t>”, Bidang Fisik</a:t>
            </a:r>
          </a:p>
          <a:p>
            <a:pPr lvl="1" eaLnBrk="1" hangingPunct="1">
              <a:lnSpc>
                <a:spcPct val="110000"/>
              </a:lnSpc>
              <a:spcBef>
                <a:spcPct val="0"/>
              </a:spcBef>
              <a:buFont typeface="Wingdings" panose="05000000000000000000" pitchFamily="2" charset="2"/>
              <a:buChar char="Ø"/>
            </a:pPr>
            <a:r>
              <a:rPr lang="id-ID" sz="2600" dirty="0" smtClean="0">
                <a:latin typeface="Cambria" panose="02040503050406030204" pitchFamily="18" charset="0"/>
              </a:rPr>
              <a:t>Bidang </a:t>
            </a:r>
            <a:r>
              <a:rPr lang="en-US" sz="2600" dirty="0" smtClean="0">
                <a:latin typeface="Cambria" panose="02040503050406030204" pitchFamily="18" charset="0"/>
              </a:rPr>
              <a:t>S</a:t>
            </a:r>
            <a:r>
              <a:rPr lang="id-ID" sz="2600" dirty="0" smtClean="0">
                <a:latin typeface="Cambria" panose="02040503050406030204" pitchFamily="18" charset="0"/>
              </a:rPr>
              <a:t>os</a:t>
            </a:r>
            <a:r>
              <a:rPr lang="en-US" sz="2600" dirty="0" err="1" smtClean="0">
                <a:latin typeface="Cambria" panose="02040503050406030204" pitchFamily="18" charset="0"/>
              </a:rPr>
              <a:t>ial</a:t>
            </a:r>
            <a:r>
              <a:rPr lang="en-US" sz="2600" dirty="0" smtClean="0">
                <a:latin typeface="Cambria" panose="02040503050406030204" pitchFamily="18" charset="0"/>
              </a:rPr>
              <a:t> </a:t>
            </a:r>
            <a:r>
              <a:rPr lang="en-US" sz="2600" dirty="0" err="1" smtClean="0">
                <a:latin typeface="Cambria" panose="02040503050406030204" pitchFamily="18" charset="0"/>
              </a:rPr>
              <a:t>Ekonomi</a:t>
            </a:r>
            <a:r>
              <a:rPr lang="en-US" sz="2600" dirty="0" smtClean="0">
                <a:latin typeface="Cambria" panose="02040503050406030204" pitchFamily="18" charset="0"/>
              </a:rPr>
              <a:t> : </a:t>
            </a:r>
            <a:r>
              <a:rPr lang="en-US" sz="2600" dirty="0" err="1" smtClean="0">
                <a:latin typeface="Cambria" panose="02040503050406030204" pitchFamily="18" charset="0"/>
              </a:rPr>
              <a:t>Peningkatan</a:t>
            </a:r>
            <a:r>
              <a:rPr lang="en-US" sz="2600" dirty="0" smtClean="0">
                <a:latin typeface="Cambria" panose="02040503050406030204" pitchFamily="18" charset="0"/>
              </a:rPr>
              <a:t> </a:t>
            </a:r>
            <a:r>
              <a:rPr lang="en-US" sz="2600" dirty="0" err="1" smtClean="0">
                <a:latin typeface="Cambria" panose="02040503050406030204" pitchFamily="18" charset="0"/>
              </a:rPr>
              <a:t>kualitas</a:t>
            </a:r>
            <a:r>
              <a:rPr lang="en-US" sz="2600" dirty="0" smtClean="0">
                <a:latin typeface="Cambria" panose="02040503050406030204" pitchFamily="18" charset="0"/>
              </a:rPr>
              <a:t> </a:t>
            </a:r>
            <a:r>
              <a:rPr lang="en-US" sz="2600" dirty="0" err="1" smtClean="0">
                <a:latin typeface="Cambria" panose="02040503050406030204" pitchFamily="18" charset="0"/>
              </a:rPr>
              <a:t>kehidupan</a:t>
            </a:r>
            <a:r>
              <a:rPr lang="en-US" sz="2600" dirty="0" smtClean="0">
                <a:latin typeface="Cambria" panose="02040503050406030204" pitchFamily="18" charset="0"/>
              </a:rPr>
              <a:t> </a:t>
            </a:r>
            <a:r>
              <a:rPr lang="en-US" sz="2600" dirty="0" err="1" smtClean="0">
                <a:latin typeface="Cambria" panose="02040503050406030204" pitchFamily="18" charset="0"/>
              </a:rPr>
              <a:t>masyarakat</a:t>
            </a:r>
            <a:r>
              <a:rPr lang="id-ID" sz="2600" dirty="0" smtClean="0">
                <a:latin typeface="Cambria" panose="02040503050406030204" pitchFamily="18" charset="0"/>
              </a:rPr>
              <a:t> </a:t>
            </a:r>
            <a:endParaRPr lang="id-ID" sz="2600" dirty="0">
              <a:latin typeface="Cambria" panose="02040503050406030204" pitchFamily="18" charset="0"/>
            </a:endParaRPr>
          </a:p>
          <a:p>
            <a:pPr lvl="1" eaLnBrk="1" hangingPunct="1">
              <a:lnSpc>
                <a:spcPct val="110000"/>
              </a:lnSpc>
              <a:spcBef>
                <a:spcPct val="0"/>
              </a:spcBef>
              <a:buFont typeface="Wingdings" panose="05000000000000000000" pitchFamily="2" charset="2"/>
              <a:buChar char="Ø"/>
            </a:pPr>
            <a:r>
              <a:rPr lang="id-ID" sz="2600" dirty="0">
                <a:latin typeface="Cambria" panose="02040503050406030204" pitchFamily="18" charset="0"/>
              </a:rPr>
              <a:t>Bidang </a:t>
            </a:r>
            <a:r>
              <a:rPr lang="en-US" sz="2600" dirty="0" smtClean="0">
                <a:latin typeface="Cambria" panose="02040503050406030204" pitchFamily="18" charset="0"/>
              </a:rPr>
              <a:t>P</a:t>
            </a:r>
            <a:r>
              <a:rPr lang="id-ID" sz="2600" dirty="0" smtClean="0">
                <a:latin typeface="Cambria" panose="02040503050406030204" pitchFamily="18" charset="0"/>
              </a:rPr>
              <a:t>emerintahan</a:t>
            </a:r>
            <a:r>
              <a:rPr lang="en-US" sz="2600" dirty="0" smtClean="0">
                <a:latin typeface="Cambria" panose="02040503050406030204" pitchFamily="18" charset="0"/>
              </a:rPr>
              <a:t> :</a:t>
            </a:r>
            <a:r>
              <a:rPr lang="id-ID" sz="2600" dirty="0" smtClean="0">
                <a:latin typeface="Cambria" panose="02040503050406030204" pitchFamily="18" charset="0"/>
              </a:rPr>
              <a:t> </a:t>
            </a:r>
            <a:r>
              <a:rPr lang="en-US" sz="2600" dirty="0" smtClean="0">
                <a:latin typeface="Cambria" panose="02040503050406030204" pitchFamily="18" charset="0"/>
              </a:rPr>
              <a:t>P</a:t>
            </a:r>
            <a:r>
              <a:rPr lang="id-ID" sz="2600" dirty="0" smtClean="0">
                <a:latin typeface="Cambria" panose="02040503050406030204" pitchFamily="18" charset="0"/>
              </a:rPr>
              <a:t>emberdayaan </a:t>
            </a:r>
            <a:r>
              <a:rPr lang="id-ID" sz="2600" dirty="0">
                <a:latin typeface="Cambria" panose="02040503050406030204" pitchFamily="18" charset="0"/>
              </a:rPr>
              <a:t>dan pendampingan</a:t>
            </a:r>
          </a:p>
        </p:txBody>
      </p:sp>
      <p:sp>
        <p:nvSpPr>
          <p:cNvPr id="8197" name="Slide Number Placeholder 3"/>
          <p:cNvSpPr>
            <a:spLocks noGrp="1"/>
          </p:cNvSpPr>
          <p:nvPr>
            <p:ph type="sldNum" sz="quarter" idx="12"/>
          </p:nvPr>
        </p:nvSpPr>
        <p:spPr bwMode="auto">
          <a:xfrm>
            <a:off x="6553200" y="6459538"/>
            <a:ext cx="21336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659001B-BFF9-4B0A-BE1C-76CDDC7B628E}" type="slidenum">
              <a:rPr lang="id-ID" sz="1200" b="1" smtClean="0"/>
              <a:pPr>
                <a:spcBef>
                  <a:spcPct val="0"/>
                </a:spcBef>
                <a:buFontTx/>
                <a:buNone/>
              </a:pPr>
              <a:t>6</a:t>
            </a:fld>
            <a:endParaRPr lang="id-ID" sz="1200" b="1"/>
          </a:p>
        </p:txBody>
      </p:sp>
      <p:sp>
        <p:nvSpPr>
          <p:cNvPr id="8198" name="Rectangle 5"/>
          <p:cNvSpPr>
            <a:spLocks noChangeArrowheads="1"/>
          </p:cNvSpPr>
          <p:nvPr/>
        </p:nvSpPr>
        <p:spPr bwMode="auto">
          <a:xfrm>
            <a:off x="0" y="6553200"/>
            <a:ext cx="68580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d-ID" sz="1200">
                <a:solidFill>
                  <a:schemeClr val="bg1"/>
                </a:solidFill>
                <a:latin typeface="Copperplate Gothic Bold" panose="020E0705020206020404" pitchFamily="34" charset="0"/>
              </a:rPr>
              <a:t>nrk</a:t>
            </a:r>
          </a:p>
        </p:txBody>
      </p:sp>
    </p:spTree>
    <p:extLst>
      <p:ext uri="{BB962C8B-B14F-4D97-AF65-F5344CB8AC3E}">
        <p14:creationId xmlns:p14="http://schemas.microsoft.com/office/powerpoint/2010/main" xmlns="" val="3754915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152400" y="6553200"/>
            <a:ext cx="83820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algn="ctr" eaLnBrk="1" hangingPunct="1"/>
            <a:r>
              <a:rPr lang="id-ID" altLang="id-ID" sz="1200">
                <a:solidFill>
                  <a:schemeClr val="bg1"/>
                </a:solidFill>
                <a:latin typeface="Copperplate Gothic Bold" pitchFamily="34" charset="0"/>
              </a:rPr>
              <a:t>nrk</a:t>
            </a:r>
          </a:p>
        </p:txBody>
      </p:sp>
      <p:sp>
        <p:nvSpPr>
          <p:cNvPr id="7" name="Rectangle 3"/>
          <p:cNvSpPr txBox="1">
            <a:spLocks noChangeArrowheads="1"/>
          </p:cNvSpPr>
          <p:nvPr/>
        </p:nvSpPr>
        <p:spPr bwMode="auto">
          <a:xfrm>
            <a:off x="0" y="2060574"/>
            <a:ext cx="9143999" cy="36726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57200" indent="-457200"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algn="ctr" eaLnBrk="1" hangingPunct="1">
              <a:buClr>
                <a:srgbClr val="FF0000"/>
              </a:buClr>
              <a:buSzPct val="70000"/>
            </a:pPr>
            <a:r>
              <a:rPr lang="en-US" altLang="id-ID" sz="3200" b="1" dirty="0">
                <a:latin typeface="Cambria" panose="02040503050406030204" pitchFamily="18" charset="0"/>
                <a:cs typeface="Arial" pitchFamily="34" charset="0"/>
              </a:rPr>
              <a:t>MENGKOORDINASIKAN DAN </a:t>
            </a:r>
          </a:p>
          <a:p>
            <a:pPr algn="ctr" eaLnBrk="1" hangingPunct="1">
              <a:buClr>
                <a:srgbClr val="FF0000"/>
              </a:buClr>
              <a:buSzPct val="70000"/>
            </a:pPr>
            <a:r>
              <a:rPr lang="en-US" altLang="id-ID" sz="3200" b="1" dirty="0">
                <a:latin typeface="Cambria" panose="02040503050406030204" pitchFamily="18" charset="0"/>
                <a:cs typeface="Arial" pitchFamily="34" charset="0"/>
              </a:rPr>
              <a:t>MELAKSANAKAN </a:t>
            </a:r>
          </a:p>
          <a:p>
            <a:pPr algn="ctr" eaLnBrk="1" hangingPunct="1">
              <a:buClr>
                <a:srgbClr val="FF0000"/>
              </a:buClr>
              <a:buSzPct val="70000"/>
            </a:pPr>
            <a:r>
              <a:rPr lang="en-US" altLang="id-ID" sz="3200" b="1" dirty="0">
                <a:latin typeface="Cambria" panose="02040503050406030204" pitchFamily="18" charset="0"/>
                <a:cs typeface="Arial" pitchFamily="34" charset="0"/>
              </a:rPr>
              <a:t>KEBIJAKAN UMUM </a:t>
            </a:r>
            <a:endParaRPr lang="id-ID" altLang="id-ID" sz="3200" b="1" dirty="0">
              <a:latin typeface="Cambria" panose="02040503050406030204" pitchFamily="18" charset="0"/>
              <a:cs typeface="Arial" pitchFamily="34" charset="0"/>
            </a:endParaRPr>
          </a:p>
          <a:p>
            <a:pPr algn="ctr" eaLnBrk="1" hangingPunct="1">
              <a:buClr>
                <a:srgbClr val="FF0000"/>
              </a:buClr>
              <a:buSzPct val="70000"/>
            </a:pPr>
            <a:r>
              <a:rPr lang="en-US" altLang="id-ID" sz="3200" b="1" dirty="0">
                <a:latin typeface="Cambria" panose="02040503050406030204" pitchFamily="18" charset="0"/>
                <a:cs typeface="Arial" pitchFamily="34" charset="0"/>
              </a:rPr>
              <a:t>BIDANG PENANGGULANGAN BENCANA </a:t>
            </a:r>
            <a:endParaRPr lang="id-ID" altLang="id-ID" sz="3200" b="1" dirty="0">
              <a:latin typeface="Cambria" panose="02040503050406030204" pitchFamily="18" charset="0"/>
              <a:cs typeface="Arial" pitchFamily="34" charset="0"/>
            </a:endParaRPr>
          </a:p>
          <a:p>
            <a:pPr algn="ctr" eaLnBrk="1" hangingPunct="1">
              <a:buClr>
                <a:srgbClr val="FF0000"/>
              </a:buClr>
              <a:buSzPct val="70000"/>
            </a:pPr>
            <a:r>
              <a:rPr lang="en-US" altLang="id-ID" sz="3200" b="1" dirty="0">
                <a:latin typeface="Cambria" panose="02040503050406030204" pitchFamily="18" charset="0"/>
                <a:cs typeface="Arial" pitchFamily="34" charset="0"/>
              </a:rPr>
              <a:t>PADA PASCABENCANA</a:t>
            </a:r>
          </a:p>
          <a:p>
            <a:pPr algn="ctr" eaLnBrk="1" hangingPunct="1">
              <a:buClr>
                <a:srgbClr val="FF0000"/>
              </a:buClr>
              <a:buSzPct val="70000"/>
            </a:pPr>
            <a:endParaRPr lang="en-US" altLang="id-ID" sz="3200" b="1" dirty="0">
              <a:cs typeface="Arial" pitchFamily="34" charset="0"/>
            </a:endParaRPr>
          </a:p>
          <a:p>
            <a:pPr algn="ctr" eaLnBrk="1" hangingPunct="1">
              <a:buClr>
                <a:srgbClr val="FF0000"/>
              </a:buClr>
              <a:buSzPct val="70000"/>
            </a:pPr>
            <a:r>
              <a:rPr lang="id-ID" altLang="id-ID" sz="2800" b="1" dirty="0">
                <a:latin typeface="Cambria" panose="02040503050406030204" pitchFamily="18" charset="0"/>
                <a:cs typeface="Arial" pitchFamily="34" charset="0"/>
              </a:rPr>
              <a:t>Perpres Nomor 8 Tahun 2008 Pasal 26</a:t>
            </a:r>
          </a:p>
          <a:p>
            <a:pPr algn="ctr" eaLnBrk="1" hangingPunct="1">
              <a:buClr>
                <a:srgbClr val="FF0000"/>
              </a:buClr>
              <a:buSzPct val="70000"/>
            </a:pPr>
            <a:endParaRPr lang="id-ID" altLang="id-ID" sz="3200" b="1" dirty="0">
              <a:cs typeface="Arial" pitchFamily="34" charset="0"/>
            </a:endParaRPr>
          </a:p>
          <a:p>
            <a:pPr algn="ctr" eaLnBrk="1" hangingPunct="1">
              <a:buClr>
                <a:srgbClr val="FF0000"/>
              </a:buClr>
              <a:buSzPct val="70000"/>
            </a:pPr>
            <a:endParaRPr lang="id-ID" altLang="id-ID" sz="800" b="1" dirty="0">
              <a:cs typeface="Arial" pitchFamily="34" charset="0"/>
            </a:endParaRPr>
          </a:p>
          <a:p>
            <a:pPr algn="ctr" eaLnBrk="1" hangingPunct="1">
              <a:buClr>
                <a:srgbClr val="FF0000"/>
              </a:buClr>
              <a:buSzPct val="70000"/>
            </a:pPr>
            <a:r>
              <a:rPr lang="en-US" altLang="id-ID" b="1" dirty="0">
                <a:cs typeface="Arial" pitchFamily="34" charset="0"/>
              </a:rPr>
              <a:t>	</a:t>
            </a:r>
          </a:p>
        </p:txBody>
      </p:sp>
      <p:sp>
        <p:nvSpPr>
          <p:cNvPr id="5" name="Rectangle 2"/>
          <p:cNvSpPr txBox="1">
            <a:spLocks noChangeArrowheads="1"/>
          </p:cNvSpPr>
          <p:nvPr/>
        </p:nvSpPr>
        <p:spPr>
          <a:xfrm>
            <a:off x="0" y="-6350"/>
            <a:ext cx="9144000" cy="1059086"/>
          </a:xfrm>
          <a:prstGeom prst="rect">
            <a:avLst/>
          </a:prstGeom>
          <a:solidFill>
            <a:schemeClr val="accent2">
              <a:lumMod val="75000"/>
            </a:schemeClr>
          </a:solidFill>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defRPr/>
            </a:pPr>
            <a:r>
              <a:rPr lang="id-ID" sz="2800" b="1" dirty="0">
                <a:solidFill>
                  <a:schemeClr val="bg1"/>
                </a:solidFill>
                <a:latin typeface="Cambria" panose="02040503050406030204" pitchFamily="18" charset="0"/>
                <a:ea typeface="+mn-ea"/>
                <a:cs typeface="Arial"/>
              </a:rPr>
              <a:t>TUGAS </a:t>
            </a:r>
            <a:r>
              <a:rPr lang="id-ID" sz="2800" b="1" dirty="0" smtClean="0">
                <a:solidFill>
                  <a:schemeClr val="bg1"/>
                </a:solidFill>
                <a:latin typeface="Cambria" panose="02040503050406030204" pitchFamily="18" charset="0"/>
                <a:ea typeface="+mn-ea"/>
                <a:cs typeface="Arial"/>
              </a:rPr>
              <a:t> </a:t>
            </a:r>
            <a:endParaRPr lang="id-ID" sz="2800" b="1" dirty="0">
              <a:solidFill>
                <a:schemeClr val="bg1"/>
              </a:solidFill>
              <a:latin typeface="Cambria" panose="02040503050406030204" pitchFamily="18" charset="0"/>
              <a:ea typeface="+mn-ea"/>
              <a:cs typeface="Arial"/>
            </a:endParaRPr>
          </a:p>
          <a:p>
            <a:pPr algn="ctr">
              <a:defRPr/>
            </a:pPr>
            <a:r>
              <a:rPr lang="id-ID" sz="2800" b="1" dirty="0">
                <a:solidFill>
                  <a:schemeClr val="bg1"/>
                </a:solidFill>
                <a:latin typeface="Cambria" panose="02040503050406030204" pitchFamily="18" charset="0"/>
                <a:ea typeface="+mn-ea"/>
                <a:cs typeface="Arial"/>
              </a:rPr>
              <a:t>BIDANG REHABILITASI DAN REKONSTRUKSI</a:t>
            </a:r>
          </a:p>
        </p:txBody>
      </p:sp>
      <p:sp>
        <p:nvSpPr>
          <p:cNvPr id="6" name="Slide Number Placeholder 4"/>
          <p:cNvSpPr>
            <a:spLocks noGrp="1"/>
          </p:cNvSpPr>
          <p:nvPr>
            <p:ph type="sldNum" sz="quarter" idx="12"/>
          </p:nvPr>
        </p:nvSpPr>
        <p:spPr/>
        <p:txBody>
          <a:bodyPr/>
          <a:lstStyle/>
          <a:p>
            <a:pPr>
              <a:defRPr/>
            </a:pPr>
            <a:fld id="{894F0F4B-4B43-4BA8-8C36-BC7A9EDB8F54}" type="slidenum">
              <a:rPr lang="en-US" smtClean="0"/>
              <a:pPr>
                <a:defRPr/>
              </a:pPr>
              <a:t>7</a:t>
            </a:fld>
            <a:endParaRPr lang="en-US"/>
          </a:p>
        </p:txBody>
      </p:sp>
    </p:spTree>
    <p:extLst>
      <p:ext uri="{BB962C8B-B14F-4D97-AF65-F5344CB8AC3E}">
        <p14:creationId xmlns:p14="http://schemas.microsoft.com/office/powerpoint/2010/main" xmlns="" val="1696450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ox(in)">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395536" y="1730375"/>
            <a:ext cx="8064500" cy="4822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57200" indent="-457200"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algn="ctr" eaLnBrk="1" hangingPunct="1">
              <a:buClr>
                <a:srgbClr val="FF0000"/>
              </a:buClr>
              <a:buSzPct val="70000"/>
            </a:pPr>
            <a:r>
              <a:rPr lang="id-ID" altLang="id-ID" sz="2800" dirty="0">
                <a:latin typeface="Cambria" panose="02040503050406030204" pitchFamily="18" charset="0"/>
                <a:cs typeface="Arial" pitchFamily="34" charset="0"/>
              </a:rPr>
              <a:t>Perpres Nomor 8 Tahun 2008 Pasal 27</a:t>
            </a:r>
            <a:r>
              <a:rPr lang="id-ID" altLang="id-ID" sz="2800" dirty="0">
                <a:solidFill>
                  <a:srgbClr val="FF0000"/>
                </a:solidFill>
                <a:latin typeface="Cambria" panose="02040503050406030204" pitchFamily="18" charset="0"/>
                <a:cs typeface="Arial" pitchFamily="34" charset="0"/>
              </a:rPr>
              <a:t> </a:t>
            </a:r>
          </a:p>
          <a:p>
            <a:pPr eaLnBrk="1" hangingPunct="1">
              <a:buClr>
                <a:srgbClr val="FF0000"/>
              </a:buClr>
              <a:buSzPct val="70000"/>
            </a:pPr>
            <a:endParaRPr lang="id-ID" altLang="id-ID" sz="2300" dirty="0">
              <a:cs typeface="Arial" pitchFamily="34" charset="0"/>
            </a:endParaRPr>
          </a:p>
          <a:p>
            <a:pPr eaLnBrk="1" hangingPunct="1">
              <a:buClr>
                <a:srgbClr val="FF0000"/>
              </a:buClr>
              <a:buSzPct val="70000"/>
            </a:pPr>
            <a:r>
              <a:rPr lang="id-ID" altLang="id-ID" sz="2400" dirty="0">
                <a:latin typeface="Cambria" panose="02040503050406030204" pitchFamily="18" charset="0"/>
                <a:cs typeface="Arial" pitchFamily="34" charset="0"/>
              </a:rPr>
              <a:t>Dalam melaksanakan tugasnya menyelenggarakan fungsi :</a:t>
            </a:r>
          </a:p>
          <a:p>
            <a:pPr eaLnBrk="1" hangingPunct="1">
              <a:buClr>
                <a:srgbClr val="FF0000"/>
              </a:buClr>
              <a:buSzPct val="70000"/>
            </a:pPr>
            <a:endParaRPr lang="id-ID" altLang="id-ID" sz="2400" dirty="0">
              <a:latin typeface="Cambria" panose="02040503050406030204" pitchFamily="18" charset="0"/>
              <a:cs typeface="Arial" pitchFamily="34" charset="0"/>
            </a:endParaRPr>
          </a:p>
          <a:p>
            <a:pPr>
              <a:buFontTx/>
              <a:buAutoNum type="alphaLcPeriod"/>
            </a:pPr>
            <a:r>
              <a:rPr lang="id-ID" altLang="id-ID" sz="2400" dirty="0">
                <a:latin typeface="Cambria" panose="02040503050406030204" pitchFamily="18" charset="0"/>
                <a:ea typeface="Calibri" pitchFamily="34" charset="0"/>
                <a:cs typeface="Arial" pitchFamily="34" charset="0"/>
              </a:rPr>
              <a:t>Perumusan kebijakan umum di bidang penanggulangan bencana pada pascabencana;</a:t>
            </a:r>
            <a:endParaRPr lang="id-ID" altLang="id-ID" sz="2400" dirty="0">
              <a:latin typeface="Cambria" panose="02040503050406030204" pitchFamily="18" charset="0"/>
              <a:cs typeface="Arial" pitchFamily="34" charset="0"/>
            </a:endParaRPr>
          </a:p>
          <a:p>
            <a:r>
              <a:rPr lang="id-ID" altLang="id-ID" sz="2400" dirty="0">
                <a:latin typeface="Cambria" panose="02040503050406030204" pitchFamily="18" charset="0"/>
                <a:ea typeface="Calibri" pitchFamily="34" charset="0"/>
                <a:cs typeface="Calibri" pitchFamily="34" charset="0"/>
              </a:rPr>
              <a:t>b.	Pengkoordinasian dan pelaksanaan kebijakan umum di bidang penanggulangan bencana pada pascabencana;</a:t>
            </a:r>
            <a:endParaRPr lang="id-ID" altLang="id-ID" sz="2400" dirty="0">
              <a:latin typeface="Cambria" panose="02040503050406030204" pitchFamily="18" charset="0"/>
              <a:cs typeface="Arial" pitchFamily="34" charset="0"/>
            </a:endParaRPr>
          </a:p>
          <a:p>
            <a:r>
              <a:rPr lang="id-ID" altLang="id-ID" sz="2400" dirty="0">
                <a:latin typeface="Cambria" panose="02040503050406030204" pitchFamily="18" charset="0"/>
                <a:ea typeface="Calibri" pitchFamily="34" charset="0"/>
                <a:cs typeface="Calibri" pitchFamily="34" charset="0"/>
              </a:rPr>
              <a:t>c.	Pelaksanaan hubungan kerja di bidang penanggulangan bencana pada pascabencana;</a:t>
            </a:r>
            <a:endParaRPr lang="id-ID" altLang="id-ID" sz="2400" dirty="0">
              <a:latin typeface="Cambria" panose="02040503050406030204" pitchFamily="18" charset="0"/>
              <a:cs typeface="Arial" pitchFamily="34" charset="0"/>
            </a:endParaRPr>
          </a:p>
          <a:p>
            <a:r>
              <a:rPr lang="id-ID" altLang="id-ID" sz="2400" dirty="0">
                <a:latin typeface="Cambria" panose="02040503050406030204" pitchFamily="18" charset="0"/>
                <a:ea typeface="Calibri" pitchFamily="34" charset="0"/>
                <a:cs typeface="Calibri" pitchFamily="34" charset="0"/>
              </a:rPr>
              <a:t>d.	Pemantauan, evaluasi, dan analisis pelaporan tentang pelaksanaan kebijakan umum di bidang penanggulangan bencana pada pascabencana</a:t>
            </a:r>
            <a:endParaRPr lang="id-ID" altLang="id-ID" sz="2400" dirty="0">
              <a:latin typeface="Cambria" panose="02040503050406030204" pitchFamily="18" charset="0"/>
              <a:cs typeface="Arial" pitchFamily="34" charset="0"/>
            </a:endParaRPr>
          </a:p>
          <a:p>
            <a:pPr algn="ctr" eaLnBrk="1" hangingPunct="1">
              <a:buClr>
                <a:srgbClr val="FF0000"/>
              </a:buClr>
              <a:buSzPct val="70000"/>
            </a:pPr>
            <a:endParaRPr lang="id-ID" altLang="id-ID" sz="2300" dirty="0">
              <a:cs typeface="Arial" pitchFamily="34" charset="0"/>
            </a:endParaRPr>
          </a:p>
          <a:p>
            <a:pPr algn="ctr" eaLnBrk="1" hangingPunct="1">
              <a:buClr>
                <a:srgbClr val="FF0000"/>
              </a:buClr>
              <a:buSzPct val="70000"/>
            </a:pPr>
            <a:r>
              <a:rPr lang="en-US" altLang="id-ID" sz="2300" dirty="0">
                <a:cs typeface="Arial" pitchFamily="34" charset="0"/>
              </a:rPr>
              <a:t>	</a:t>
            </a:r>
          </a:p>
        </p:txBody>
      </p:sp>
      <p:sp>
        <p:nvSpPr>
          <p:cNvPr id="5" name="Rectangle 2"/>
          <p:cNvSpPr txBox="1">
            <a:spLocks noChangeArrowheads="1"/>
          </p:cNvSpPr>
          <p:nvPr/>
        </p:nvSpPr>
        <p:spPr>
          <a:xfrm>
            <a:off x="0" y="-6350"/>
            <a:ext cx="9144000" cy="1203325"/>
          </a:xfrm>
          <a:prstGeom prst="rect">
            <a:avLst/>
          </a:prstGeom>
          <a:solidFill>
            <a:schemeClr val="accent2">
              <a:lumMod val="75000"/>
            </a:schemeClr>
          </a:solidFill>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defRPr/>
            </a:pPr>
            <a:r>
              <a:rPr lang="id-ID" sz="3200" b="1" dirty="0">
                <a:solidFill>
                  <a:schemeClr val="bg1"/>
                </a:solidFill>
                <a:latin typeface="Cambria" panose="02040503050406030204" pitchFamily="18" charset="0"/>
                <a:ea typeface="+mn-ea"/>
                <a:cs typeface="Arial"/>
              </a:rPr>
              <a:t>FUNGSI </a:t>
            </a:r>
          </a:p>
          <a:p>
            <a:pPr algn="ctr">
              <a:defRPr/>
            </a:pPr>
            <a:r>
              <a:rPr lang="id-ID" sz="3200" b="1" dirty="0">
                <a:solidFill>
                  <a:schemeClr val="bg1"/>
                </a:solidFill>
                <a:latin typeface="Cambria" panose="02040503050406030204" pitchFamily="18" charset="0"/>
                <a:ea typeface="+mn-ea"/>
                <a:cs typeface="Arial"/>
              </a:rPr>
              <a:t>BIDANG REHABILITASI DAN REKONSTRUKSI</a:t>
            </a:r>
          </a:p>
        </p:txBody>
      </p:sp>
      <p:sp>
        <p:nvSpPr>
          <p:cNvPr id="6" name="Slide Number Placeholder 4"/>
          <p:cNvSpPr>
            <a:spLocks noGrp="1"/>
          </p:cNvSpPr>
          <p:nvPr>
            <p:ph type="sldNum" sz="quarter" idx="12"/>
          </p:nvPr>
        </p:nvSpPr>
        <p:spPr/>
        <p:txBody>
          <a:bodyPr/>
          <a:lstStyle/>
          <a:p>
            <a:pPr>
              <a:defRPr/>
            </a:pPr>
            <a:fld id="{266F93C5-F4F0-40AC-B3EA-BADB0FA47104}" type="slidenum">
              <a:rPr lang="en-US" smtClean="0"/>
              <a:pPr>
                <a:defRPr/>
              </a:pPr>
              <a:t>8</a:t>
            </a:fld>
            <a:endParaRPr lang="en-US"/>
          </a:p>
        </p:txBody>
      </p:sp>
    </p:spTree>
    <p:extLst>
      <p:ext uri="{BB962C8B-B14F-4D97-AF65-F5344CB8AC3E}">
        <p14:creationId xmlns:p14="http://schemas.microsoft.com/office/powerpoint/2010/main" xmlns="" val="3410438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par>
                          <p:cTn id="8" fill="hold" nodeType="afterGroup">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heckerboard(across)">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12125" cy="620713"/>
          </a:xfrm>
          <a:solidFill>
            <a:schemeClr val="accent2">
              <a:lumMod val="75000"/>
            </a:schemeClr>
          </a:solidFill>
        </p:spPr>
        <p:txBody>
          <a:bodyPr/>
          <a:lstStyle/>
          <a:p>
            <a:pPr>
              <a:defRPr/>
            </a:pPr>
            <a:r>
              <a:rPr lang="en-US" sz="3200" b="1" dirty="0">
                <a:solidFill>
                  <a:schemeClr val="bg1"/>
                </a:solidFill>
                <a:latin typeface="Cambria" panose="02040503050406030204" pitchFamily="18" charset="0"/>
              </a:rPr>
              <a:t>KERANGKA PEMULIHAN</a:t>
            </a:r>
            <a:endParaRPr lang="id-ID" sz="3200" b="1" dirty="0">
              <a:solidFill>
                <a:schemeClr val="bg1"/>
              </a:solidFill>
              <a:latin typeface="Cambria" panose="02040503050406030204" pitchFamily="18" charset="0"/>
            </a:endParaRPr>
          </a:p>
        </p:txBody>
      </p:sp>
      <p:cxnSp>
        <p:nvCxnSpPr>
          <p:cNvPr id="8" name="Straight Connector 7"/>
          <p:cNvCxnSpPr/>
          <p:nvPr/>
        </p:nvCxnSpPr>
        <p:spPr>
          <a:xfrm>
            <a:off x="5643563" y="1690688"/>
            <a:ext cx="0" cy="5197475"/>
          </a:xfrm>
          <a:prstGeom prst="line">
            <a:avLst/>
          </a:prstGeom>
          <a:ln w="38100">
            <a:solidFill>
              <a:schemeClr val="accent6">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446338" y="1660525"/>
            <a:ext cx="0" cy="5259388"/>
          </a:xfrm>
          <a:prstGeom prst="line">
            <a:avLst/>
          </a:prstGeom>
          <a:ln w="38100">
            <a:solidFill>
              <a:schemeClr val="accent6">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25" name="TextBox 9"/>
          <p:cNvSpPr txBox="1">
            <a:spLocks noChangeArrowheads="1"/>
          </p:cNvSpPr>
          <p:nvPr/>
        </p:nvSpPr>
        <p:spPr bwMode="auto">
          <a:xfrm>
            <a:off x="3332163" y="830263"/>
            <a:ext cx="13335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id-ID" sz="1600" dirty="0" err="1" smtClean="0">
                <a:latin typeface="Cambria" pitchFamily="18" charset="0"/>
              </a:rPr>
              <a:t>Tanggap</a:t>
            </a:r>
            <a:r>
              <a:rPr lang="en-US" altLang="id-ID" sz="1600" dirty="0" smtClean="0">
                <a:latin typeface="Cambria" pitchFamily="18" charset="0"/>
              </a:rPr>
              <a:t> </a:t>
            </a:r>
            <a:r>
              <a:rPr lang="en-US" altLang="id-ID" sz="1600" dirty="0" err="1" smtClean="0">
                <a:latin typeface="Cambria" pitchFamily="18" charset="0"/>
              </a:rPr>
              <a:t>Darurat</a:t>
            </a:r>
            <a:endParaRPr lang="id-ID" altLang="id-ID" sz="1600" dirty="0">
              <a:latin typeface="Cambria" pitchFamily="18" charset="0"/>
            </a:endParaRPr>
          </a:p>
        </p:txBody>
      </p:sp>
      <p:sp>
        <p:nvSpPr>
          <p:cNvPr id="5126" name="TextBox 10"/>
          <p:cNvSpPr txBox="1">
            <a:spLocks noChangeArrowheads="1"/>
          </p:cNvSpPr>
          <p:nvPr/>
        </p:nvSpPr>
        <p:spPr bwMode="auto">
          <a:xfrm>
            <a:off x="457200" y="830263"/>
            <a:ext cx="1611313"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id-ID" sz="1800" dirty="0" err="1" smtClean="0">
                <a:latin typeface="Cambria" pitchFamily="18" charset="0"/>
              </a:rPr>
              <a:t>Tahap</a:t>
            </a:r>
            <a:r>
              <a:rPr lang="id-ID" altLang="id-ID" sz="1800" dirty="0" smtClean="0">
                <a:latin typeface="Cambria" pitchFamily="18" charset="0"/>
              </a:rPr>
              <a:t> </a:t>
            </a:r>
            <a:endParaRPr lang="en-US" altLang="id-ID" sz="1800" dirty="0" smtClean="0">
              <a:latin typeface="Cambria" pitchFamily="18" charset="0"/>
            </a:endParaRPr>
          </a:p>
          <a:p>
            <a:pPr eaLnBrk="1" hangingPunct="1">
              <a:spcBef>
                <a:spcPct val="0"/>
              </a:spcBef>
              <a:buFontTx/>
              <a:buNone/>
            </a:pPr>
            <a:r>
              <a:rPr lang="en-US" altLang="id-ID" sz="1800" dirty="0" err="1" smtClean="0">
                <a:latin typeface="Cambria" pitchFamily="18" charset="0"/>
              </a:rPr>
              <a:t>Kesiapsiagaan</a:t>
            </a:r>
            <a:endParaRPr lang="id-ID" altLang="id-ID" sz="1800" dirty="0">
              <a:latin typeface="Cambria" pitchFamily="18" charset="0"/>
            </a:endParaRPr>
          </a:p>
        </p:txBody>
      </p:sp>
      <p:sp>
        <p:nvSpPr>
          <p:cNvPr id="5127" name="TextBox 11"/>
          <p:cNvSpPr txBox="1">
            <a:spLocks noChangeArrowheads="1"/>
          </p:cNvSpPr>
          <p:nvPr/>
        </p:nvSpPr>
        <p:spPr bwMode="auto">
          <a:xfrm>
            <a:off x="6226175" y="914400"/>
            <a:ext cx="1851025"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id-ID" sz="1600" dirty="0" err="1" smtClean="0">
                <a:latin typeface="Cambria" pitchFamily="18" charset="0"/>
              </a:rPr>
              <a:t>Tahap</a:t>
            </a:r>
            <a:r>
              <a:rPr lang="en-US" altLang="id-ID" sz="1600" dirty="0" smtClean="0">
                <a:latin typeface="Cambria" pitchFamily="18" charset="0"/>
              </a:rPr>
              <a:t> </a:t>
            </a:r>
            <a:r>
              <a:rPr lang="en-US" altLang="id-ID" sz="1600" dirty="0" err="1" smtClean="0">
                <a:latin typeface="Cambria" pitchFamily="18" charset="0"/>
              </a:rPr>
              <a:t>Pemulihan</a:t>
            </a:r>
            <a:endParaRPr lang="id-ID" altLang="id-ID" sz="1600" dirty="0">
              <a:latin typeface="Cambria" pitchFamily="18" charset="0"/>
            </a:endParaRPr>
          </a:p>
        </p:txBody>
      </p:sp>
      <p:sp>
        <p:nvSpPr>
          <p:cNvPr id="18" name="TextBox 17"/>
          <p:cNvSpPr txBox="1"/>
          <p:nvPr/>
        </p:nvSpPr>
        <p:spPr>
          <a:xfrm>
            <a:off x="569913" y="1866900"/>
            <a:ext cx="7500937" cy="368300"/>
          </a:xfrm>
          <a:prstGeom prst="rect">
            <a:avLst/>
          </a:prstGeom>
          <a:solidFill>
            <a:schemeClr val="accent2">
              <a:lumMod val="60000"/>
              <a:lumOff val="40000"/>
            </a:schemeClr>
          </a:solidFill>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id-ID" dirty="0">
                <a:latin typeface="Cambria" panose="02040503050406030204" pitchFamily="18" charset="0"/>
              </a:rPr>
              <a:t>PDNA &amp; Recovery Training</a:t>
            </a:r>
          </a:p>
        </p:txBody>
      </p:sp>
      <p:sp>
        <p:nvSpPr>
          <p:cNvPr id="22" name="TextBox 21"/>
          <p:cNvSpPr txBox="1"/>
          <p:nvPr/>
        </p:nvSpPr>
        <p:spPr>
          <a:xfrm>
            <a:off x="3138488" y="3154202"/>
            <a:ext cx="1946275" cy="400050"/>
          </a:xfrm>
          <a:prstGeom prst="rect">
            <a:avLst/>
          </a:prstGeom>
          <a:solidFill>
            <a:schemeClr val="accent6">
              <a:lumMod val="60000"/>
              <a:lumOff val="40000"/>
            </a:schemeClr>
          </a:solidFill>
        </p:spPr>
        <p:style>
          <a:lnRef idx="1">
            <a:schemeClr val="accent6"/>
          </a:lnRef>
          <a:fillRef idx="2">
            <a:schemeClr val="accent6"/>
          </a:fillRef>
          <a:effectRef idx="1">
            <a:schemeClr val="accent6"/>
          </a:effectRef>
          <a:fontRef idx="minor">
            <a:schemeClr val="dk1"/>
          </a:fontRef>
        </p:style>
        <p:txBody>
          <a:bodyPr wrap="square">
            <a:spAutoFit/>
          </a:bodyPr>
          <a:lstStyle/>
          <a:p>
            <a:pPr algn="ctr">
              <a:defRPr/>
            </a:pPr>
            <a:r>
              <a:rPr lang="id-ID" sz="2000" dirty="0">
                <a:latin typeface="Cambria" panose="02040503050406030204" pitchFamily="18" charset="0"/>
              </a:rPr>
              <a:t>JITU PASNA</a:t>
            </a:r>
          </a:p>
        </p:txBody>
      </p:sp>
      <p:sp>
        <p:nvSpPr>
          <p:cNvPr id="5130" name="AutoShape 777"/>
          <p:cNvSpPr>
            <a:spLocks noChangeArrowheads="1"/>
          </p:cNvSpPr>
          <p:nvPr/>
        </p:nvSpPr>
        <p:spPr bwMode="auto">
          <a:xfrm>
            <a:off x="1839913" y="865188"/>
            <a:ext cx="1446212" cy="1001712"/>
          </a:xfrm>
          <a:prstGeom prst="irregularSeal2">
            <a:avLst/>
          </a:prstGeom>
          <a:solidFill>
            <a:srgbClr val="FF9900"/>
          </a:solidFill>
          <a:ln w="22225">
            <a:solidFill>
              <a:srgbClr val="FF0000"/>
            </a:solidFill>
            <a:miter lim="800000"/>
            <a:headEnd/>
            <a:tailEnd/>
          </a:ln>
        </p:spPr>
        <p:txBody>
          <a:bodyPr lIns="0" tIns="0" rIns="0" bIns="0" anchor="ct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id-ID" sz="1200" b="1">
                <a:latin typeface="Cambria" pitchFamily="18" charset="0"/>
              </a:rPr>
              <a:t>Disaster onset</a:t>
            </a:r>
            <a:endParaRPr lang="en-US" altLang="id-ID" sz="1200">
              <a:latin typeface="Cambria" pitchFamily="18" charset="0"/>
              <a:ea typeface="MS Mincho" pitchFamily="49" charset="-128"/>
            </a:endParaRPr>
          </a:p>
        </p:txBody>
      </p:sp>
      <p:sp>
        <p:nvSpPr>
          <p:cNvPr id="25" name="TextBox 24"/>
          <p:cNvSpPr txBox="1"/>
          <p:nvPr/>
        </p:nvSpPr>
        <p:spPr>
          <a:xfrm>
            <a:off x="5688013" y="3487738"/>
            <a:ext cx="2424112" cy="1570037"/>
          </a:xfrm>
          <a:prstGeom prst="rect">
            <a:avLst/>
          </a:prstGeom>
          <a:solidFill>
            <a:srgbClr val="00B050"/>
          </a:solidFill>
          <a:ln>
            <a:solidFill>
              <a:srgbClr val="00B050"/>
            </a:solidFill>
          </a:ln>
        </p:spPr>
        <p:style>
          <a:lnRef idx="1">
            <a:schemeClr val="accent6"/>
          </a:lnRef>
          <a:fillRef idx="2">
            <a:schemeClr val="accent6"/>
          </a:fillRef>
          <a:effectRef idx="1">
            <a:schemeClr val="accent6"/>
          </a:effectRef>
          <a:fontRef idx="minor">
            <a:schemeClr val="dk1"/>
          </a:fontRef>
        </p:style>
        <p:txBody>
          <a:bodyPr>
            <a:spAutoFit/>
          </a:bodyPr>
          <a:lstStyle/>
          <a:p>
            <a:pPr algn="ctr">
              <a:defRPr/>
            </a:pPr>
            <a:endParaRPr lang="id-ID" sz="1600" dirty="0">
              <a:latin typeface="Cambria" panose="02040503050406030204" pitchFamily="18" charset="0"/>
            </a:endParaRPr>
          </a:p>
          <a:p>
            <a:pPr algn="ctr">
              <a:defRPr/>
            </a:pPr>
            <a:r>
              <a:rPr lang="id-ID" sz="1600" dirty="0">
                <a:latin typeface="Cambria" panose="02040503050406030204" pitchFamily="18" charset="0"/>
              </a:rPr>
              <a:t>Pelaksanaan Rehabilitasi dan Rekonstruksi Pascabencana</a:t>
            </a:r>
          </a:p>
          <a:p>
            <a:pPr algn="ctr">
              <a:defRPr/>
            </a:pPr>
            <a:endParaRPr lang="id-ID" sz="1600" dirty="0">
              <a:latin typeface="Cambria" panose="02040503050406030204" pitchFamily="18" charset="0"/>
            </a:endParaRPr>
          </a:p>
          <a:p>
            <a:pPr algn="ctr">
              <a:defRPr/>
            </a:pPr>
            <a:endParaRPr lang="id-ID" sz="1600" dirty="0">
              <a:latin typeface="Cambria" panose="02040503050406030204" pitchFamily="18" charset="0"/>
            </a:endParaRPr>
          </a:p>
        </p:txBody>
      </p:sp>
      <p:sp>
        <p:nvSpPr>
          <p:cNvPr id="30" name="TextBox 47"/>
          <p:cNvSpPr txBox="1">
            <a:spLocks noChangeArrowheads="1"/>
          </p:cNvSpPr>
          <p:nvPr/>
        </p:nvSpPr>
        <p:spPr bwMode="auto">
          <a:xfrm rot="16200000">
            <a:off x="5983288" y="3460750"/>
            <a:ext cx="5592762" cy="401638"/>
          </a:xfrm>
          <a:prstGeom prst="rect">
            <a:avLst/>
          </a:prstGeom>
          <a:solidFill>
            <a:schemeClr val="accent6">
              <a:lumMod val="50000"/>
            </a:schemeClr>
          </a:solid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US" sz="2000" b="1" dirty="0" smtClean="0">
                <a:solidFill>
                  <a:schemeClr val="bg1"/>
                </a:solidFill>
                <a:latin typeface="Cambria" panose="02040503050406030204" pitchFamily="18" charset="0"/>
              </a:rPr>
              <a:t>Pembangunan </a:t>
            </a:r>
            <a:r>
              <a:rPr lang="en-US" sz="2000" b="1" dirty="0" err="1" smtClean="0">
                <a:solidFill>
                  <a:schemeClr val="bg1"/>
                </a:solidFill>
                <a:latin typeface="Cambria" panose="02040503050406030204" pitchFamily="18" charset="0"/>
              </a:rPr>
              <a:t>Reguler</a:t>
            </a:r>
            <a:endParaRPr lang="en-US" sz="2000" b="1" dirty="0">
              <a:solidFill>
                <a:schemeClr val="bg1"/>
              </a:solidFill>
              <a:latin typeface="Cambria" panose="02040503050406030204" pitchFamily="18" charset="0"/>
            </a:endParaRPr>
          </a:p>
        </p:txBody>
      </p:sp>
      <p:sp>
        <p:nvSpPr>
          <p:cNvPr id="33" name="Flowchart: Connector 32"/>
          <p:cNvSpPr/>
          <p:nvPr/>
        </p:nvSpPr>
        <p:spPr>
          <a:xfrm>
            <a:off x="5505450" y="1601788"/>
            <a:ext cx="228600" cy="228600"/>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37" name="Straight Arrow Connector 36"/>
          <p:cNvCxnSpPr/>
          <p:nvPr/>
        </p:nvCxnSpPr>
        <p:spPr>
          <a:xfrm flipV="1">
            <a:off x="539750" y="1690688"/>
            <a:ext cx="8040688" cy="25400"/>
          </a:xfrm>
          <a:prstGeom prst="straightConnector1">
            <a:avLst/>
          </a:prstGeom>
          <a:ln w="76200">
            <a:solidFill>
              <a:schemeClr val="accent6">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4481513" y="3583654"/>
            <a:ext cx="1206500" cy="307975"/>
          </a:xfrm>
          <a:prstGeom prst="rect">
            <a:avLst/>
          </a:prstGeom>
          <a:solidFill>
            <a:schemeClr val="bg1">
              <a:lumMod val="65000"/>
            </a:schemeClr>
          </a:solidFill>
          <a:ln>
            <a:solidFill>
              <a:schemeClr val="accent2">
                <a:lumMod val="60000"/>
                <a:lumOff val="40000"/>
              </a:schemeClr>
            </a:solidFill>
          </a:ln>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id-ID" sz="1400" dirty="0">
                <a:latin typeface="Cambria" panose="02040503050406030204" pitchFamily="18" charset="0"/>
              </a:rPr>
              <a:t>Renaksi RR</a:t>
            </a:r>
          </a:p>
        </p:txBody>
      </p:sp>
      <p:sp>
        <p:nvSpPr>
          <p:cNvPr id="48" name="Up Arrow 47"/>
          <p:cNvSpPr/>
          <p:nvPr/>
        </p:nvSpPr>
        <p:spPr>
          <a:xfrm>
            <a:off x="7007225" y="5940425"/>
            <a:ext cx="2147888" cy="917575"/>
          </a:xfrm>
          <a:prstGeom prst="up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200" dirty="0">
                <a:solidFill>
                  <a:schemeClr val="tx1"/>
                </a:solidFill>
                <a:latin typeface="Cambria" panose="02040503050406030204" pitchFamily="18" charset="0"/>
              </a:rPr>
              <a:t>Pengukuran Capaian- </a:t>
            </a:r>
          </a:p>
          <a:p>
            <a:pPr algn="ctr">
              <a:defRPr/>
            </a:pPr>
            <a:r>
              <a:rPr lang="id-ID" sz="1200" dirty="0">
                <a:solidFill>
                  <a:schemeClr val="tx1"/>
                </a:solidFill>
                <a:latin typeface="Cambria" panose="02040503050406030204" pitchFamily="18" charset="0"/>
              </a:rPr>
              <a:t>(I- DRI)</a:t>
            </a:r>
          </a:p>
        </p:txBody>
      </p:sp>
      <p:sp>
        <p:nvSpPr>
          <p:cNvPr id="56" name="Rectangle 55"/>
          <p:cNvSpPr/>
          <p:nvPr/>
        </p:nvSpPr>
        <p:spPr>
          <a:xfrm>
            <a:off x="3197225" y="6257925"/>
            <a:ext cx="1557338" cy="400050"/>
          </a:xfrm>
          <a:prstGeom prst="rect">
            <a:avLst/>
          </a:prstGeom>
          <a:solidFill>
            <a:schemeClr val="tx2">
              <a:lumMod val="40000"/>
              <a:lumOff val="60000"/>
            </a:schemeClr>
          </a:solidFill>
        </p:spPr>
        <p:txBody>
          <a:bodyPr wrap="none">
            <a:spAutoFit/>
          </a:bodyPr>
          <a:lstStyle/>
          <a:p>
            <a:pPr>
              <a:defRPr/>
            </a:pPr>
            <a:r>
              <a:rPr lang="id-ID" sz="2000" dirty="0">
                <a:solidFill>
                  <a:prstClr val="black"/>
                </a:solidFill>
                <a:latin typeface="Cambria" panose="02040503050406030204" pitchFamily="18" charset="0"/>
              </a:rPr>
              <a:t>Perka. BNPB</a:t>
            </a:r>
          </a:p>
        </p:txBody>
      </p:sp>
      <p:cxnSp>
        <p:nvCxnSpPr>
          <p:cNvPr id="58" name="Straight Arrow Connector 57"/>
          <p:cNvCxnSpPr/>
          <p:nvPr/>
        </p:nvCxnSpPr>
        <p:spPr>
          <a:xfrm flipH="1" flipV="1">
            <a:off x="3702051" y="3661570"/>
            <a:ext cx="17462" cy="259635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5" idx="1"/>
          </p:cNvCxnSpPr>
          <p:nvPr/>
        </p:nvCxnSpPr>
        <p:spPr>
          <a:xfrm flipV="1">
            <a:off x="3719513" y="4271963"/>
            <a:ext cx="1968500" cy="198596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5700713" y="5108575"/>
            <a:ext cx="2411412" cy="831850"/>
          </a:xfrm>
          <a:prstGeom prst="rect">
            <a:avLst/>
          </a:prstGeom>
          <a:solidFill>
            <a:schemeClr val="accent3">
              <a:lumMod val="75000"/>
            </a:schemeClr>
          </a:solidFill>
          <a:ln>
            <a:solidFill>
              <a:srgbClr val="00B050"/>
            </a:solidFill>
          </a:ln>
        </p:spPr>
        <p:style>
          <a:lnRef idx="1">
            <a:schemeClr val="accent6"/>
          </a:lnRef>
          <a:fillRef idx="2">
            <a:schemeClr val="accent6"/>
          </a:fillRef>
          <a:effectRef idx="1">
            <a:schemeClr val="accent6"/>
          </a:effectRef>
          <a:fontRef idx="minor">
            <a:schemeClr val="dk1"/>
          </a:fontRef>
        </p:style>
        <p:txBody>
          <a:bodyPr>
            <a:spAutoFit/>
          </a:bodyPr>
          <a:lstStyle/>
          <a:p>
            <a:pPr algn="ctr">
              <a:defRPr/>
            </a:pPr>
            <a:endParaRPr lang="id-ID" sz="1600" dirty="0">
              <a:latin typeface="Cambria" panose="02040503050406030204" pitchFamily="18" charset="0"/>
            </a:endParaRPr>
          </a:p>
          <a:p>
            <a:pPr algn="ctr">
              <a:defRPr/>
            </a:pPr>
            <a:r>
              <a:rPr lang="id-ID" sz="1600" dirty="0">
                <a:latin typeface="Cambria" panose="02040503050406030204" pitchFamily="18" charset="0"/>
              </a:rPr>
              <a:t>Monev</a:t>
            </a:r>
          </a:p>
          <a:p>
            <a:pPr algn="ctr">
              <a:defRPr/>
            </a:pPr>
            <a:endParaRPr lang="id-ID" sz="1600" dirty="0">
              <a:latin typeface="Cambria" panose="02040503050406030204" pitchFamily="18" charset="0"/>
            </a:endParaRPr>
          </a:p>
        </p:txBody>
      </p:sp>
      <p:cxnSp>
        <p:nvCxnSpPr>
          <p:cNvPr id="73" name="Straight Arrow Connector 72"/>
          <p:cNvCxnSpPr>
            <a:endCxn id="71" idx="1"/>
          </p:cNvCxnSpPr>
          <p:nvPr/>
        </p:nvCxnSpPr>
        <p:spPr>
          <a:xfrm flipV="1">
            <a:off x="3776663" y="5524500"/>
            <a:ext cx="1924050" cy="73342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142" name="TextBox 74"/>
          <p:cNvSpPr txBox="1">
            <a:spLocks noChangeArrowheads="1"/>
          </p:cNvSpPr>
          <p:nvPr/>
        </p:nvSpPr>
        <p:spPr bwMode="auto">
          <a:xfrm>
            <a:off x="3138488" y="4290219"/>
            <a:ext cx="116205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id-ID" altLang="id-ID" sz="1400" dirty="0">
                <a:latin typeface="Cambria" pitchFamily="18" charset="0"/>
              </a:rPr>
              <a:t>No. 15/2011</a:t>
            </a:r>
          </a:p>
        </p:txBody>
      </p:sp>
      <p:sp>
        <p:nvSpPr>
          <p:cNvPr id="5143" name="TextBox 75"/>
          <p:cNvSpPr txBox="1">
            <a:spLocks noChangeArrowheads="1"/>
          </p:cNvSpPr>
          <p:nvPr/>
        </p:nvSpPr>
        <p:spPr bwMode="auto">
          <a:xfrm>
            <a:off x="4157663" y="4756150"/>
            <a:ext cx="11636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id-ID" altLang="id-ID" sz="1400">
                <a:latin typeface="Cambria" pitchFamily="18" charset="0"/>
              </a:rPr>
              <a:t>No. 17/2010</a:t>
            </a:r>
          </a:p>
        </p:txBody>
      </p:sp>
      <p:sp>
        <p:nvSpPr>
          <p:cNvPr id="5144" name="TextBox 76"/>
          <p:cNvSpPr txBox="1">
            <a:spLocks noChangeArrowheads="1"/>
          </p:cNvSpPr>
          <p:nvPr/>
        </p:nvSpPr>
        <p:spPr bwMode="auto">
          <a:xfrm>
            <a:off x="4660900" y="5632450"/>
            <a:ext cx="1062038"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id-ID" altLang="id-ID" sz="1400">
                <a:latin typeface="Cambria" pitchFamily="18" charset="0"/>
              </a:rPr>
              <a:t>No. 5/2011</a:t>
            </a:r>
          </a:p>
        </p:txBody>
      </p:sp>
      <p:sp>
        <p:nvSpPr>
          <p:cNvPr id="43" name="TextBox 42"/>
          <p:cNvSpPr txBox="1"/>
          <p:nvPr/>
        </p:nvSpPr>
        <p:spPr>
          <a:xfrm>
            <a:off x="569913" y="2300288"/>
            <a:ext cx="7500937" cy="368300"/>
          </a:xfrm>
          <a:prstGeom prst="rect">
            <a:avLst/>
          </a:prstGeom>
          <a:solidFill>
            <a:schemeClr val="accent2">
              <a:lumMod val="60000"/>
              <a:lumOff val="40000"/>
            </a:schemeClr>
          </a:solidFill>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id-ID" dirty="0" smtClean="0">
                <a:latin typeface="Cambria" panose="02040503050406030204" pitchFamily="18" charset="0"/>
              </a:rPr>
              <a:t> </a:t>
            </a:r>
            <a:r>
              <a:rPr lang="id-ID" dirty="0">
                <a:latin typeface="Cambria" panose="02040503050406030204" pitchFamily="18" charset="0"/>
              </a:rPr>
              <a:t>Data </a:t>
            </a:r>
            <a:r>
              <a:rPr lang="en-US" dirty="0" err="1" smtClean="0">
                <a:latin typeface="Cambria" panose="02040503050406030204" pitchFamily="18" charset="0"/>
              </a:rPr>
              <a:t>Dasar</a:t>
            </a:r>
            <a:r>
              <a:rPr lang="en-US" dirty="0" smtClean="0">
                <a:latin typeface="Cambria" panose="02040503050406030204" pitchFamily="18" charset="0"/>
              </a:rPr>
              <a:t> </a:t>
            </a:r>
            <a:r>
              <a:rPr lang="id-ID" dirty="0" smtClean="0">
                <a:latin typeface="Cambria" panose="02040503050406030204" pitchFamily="18" charset="0"/>
              </a:rPr>
              <a:t>&amp; </a:t>
            </a:r>
            <a:r>
              <a:rPr lang="en-US" dirty="0" err="1" smtClean="0">
                <a:latin typeface="Cambria" panose="02040503050406030204" pitchFamily="18" charset="0"/>
              </a:rPr>
              <a:t>Pemutakhiran</a:t>
            </a:r>
            <a:r>
              <a:rPr lang="en-US" dirty="0" smtClean="0">
                <a:latin typeface="Cambria" panose="02040503050406030204" pitchFamily="18" charset="0"/>
              </a:rPr>
              <a:t> Data</a:t>
            </a:r>
            <a:endParaRPr lang="id-ID" dirty="0">
              <a:latin typeface="Cambria" panose="02040503050406030204" pitchFamily="18" charset="0"/>
            </a:endParaRPr>
          </a:p>
        </p:txBody>
      </p:sp>
      <p:pic>
        <p:nvPicPr>
          <p:cNvPr id="5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389938" y="0"/>
            <a:ext cx="590550" cy="735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2469141" y="2749074"/>
            <a:ext cx="728084" cy="369332"/>
          </a:xfrm>
          <a:prstGeom prst="rect">
            <a:avLst/>
          </a:prstGeom>
          <a:solidFill>
            <a:schemeClr val="accent4">
              <a:lumMod val="60000"/>
              <a:lumOff val="40000"/>
            </a:schemeClr>
          </a:solidFill>
        </p:spPr>
        <p:txBody>
          <a:bodyPr wrap="none" rtlCol="0">
            <a:spAutoFit/>
          </a:bodyPr>
          <a:lstStyle/>
          <a:p>
            <a:r>
              <a:rPr lang="id-ID" dirty="0">
                <a:latin typeface="Cambria" panose="02040503050406030204" pitchFamily="18" charset="0"/>
              </a:rPr>
              <a:t>A2R2</a:t>
            </a:r>
          </a:p>
        </p:txBody>
      </p:sp>
    </p:spTree>
    <p:extLst>
      <p:ext uri="{BB962C8B-B14F-4D97-AF65-F5344CB8AC3E}">
        <p14:creationId xmlns:p14="http://schemas.microsoft.com/office/powerpoint/2010/main" xmlns="" val="1748405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1458</TotalTime>
  <Words>1838</Words>
  <Application>Microsoft Office PowerPoint</Application>
  <PresentationFormat>On-screen Show (4:3)</PresentationFormat>
  <Paragraphs>350</Paragraphs>
  <Slides>24</Slides>
  <Notes>13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Perpres No.2 Tahun 2015 Tentang RPJMN 2015-2019</vt:lpstr>
      <vt:lpstr>VISI &amp; MISI (2015 – 2019)</vt:lpstr>
      <vt:lpstr>Kebijakan  Bidang Rehabilitasi dan Rekonstruksi</vt:lpstr>
      <vt:lpstr>Slide 7</vt:lpstr>
      <vt:lpstr>Slide 8</vt:lpstr>
      <vt:lpstr>KERANGKA PEMULIHAN</vt:lpstr>
      <vt:lpstr>Slide 10</vt:lpstr>
      <vt:lpstr>Slide 11</vt:lpstr>
      <vt:lpstr>RUANG LINGKUP REHABILITASI DAN REKONSTRUKSI</vt:lpstr>
      <vt:lpstr>Slide 13</vt:lpstr>
      <vt:lpstr>Slide 14</vt:lpstr>
      <vt:lpstr>Slide 15</vt:lpstr>
      <vt:lpstr>Slide 16</vt:lpstr>
      <vt:lpstr>KONDISI SAAT INI</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seri5</dc:creator>
  <cp:lastModifiedBy>user</cp:lastModifiedBy>
  <cp:revision>141</cp:revision>
  <cp:lastPrinted>2015-09-01T10:25:45Z</cp:lastPrinted>
  <dcterms:created xsi:type="dcterms:W3CDTF">2014-03-06T09:52:37Z</dcterms:created>
  <dcterms:modified xsi:type="dcterms:W3CDTF">2016-09-07T07:13:25Z</dcterms:modified>
</cp:coreProperties>
</file>